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2" r:id="rId1"/>
  </p:sldMasterIdLst>
  <p:sldIdLst>
    <p:sldId id="256" r:id="rId2"/>
    <p:sldId id="275" r:id="rId3"/>
    <p:sldId id="276" r:id="rId4"/>
    <p:sldId id="266" r:id="rId5"/>
    <p:sldId id="274" r:id="rId6"/>
    <p:sldId id="279" r:id="rId7"/>
    <p:sldId id="278" r:id="rId8"/>
    <p:sldId id="273" r:id="rId9"/>
    <p:sldId id="277" r:id="rId10"/>
    <p:sldId id="283" r:id="rId11"/>
    <p:sldId id="272" r:id="rId12"/>
    <p:sldId id="270" r:id="rId13"/>
    <p:sldId id="268" r:id="rId14"/>
    <p:sldId id="263" r:id="rId15"/>
    <p:sldId id="262" r:id="rId16"/>
    <p:sldId id="260" r:id="rId17"/>
    <p:sldId id="284" r:id="rId18"/>
    <p:sldId id="267" r:id="rId19"/>
    <p:sldId id="265" r:id="rId20"/>
    <p:sldId id="261" r:id="rId21"/>
    <p:sldId id="25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je-Riin Tuulik" initials="VT" lastIdx="1" clrIdx="0">
    <p:extLst>
      <p:ext uri="{19B8F6BF-5375-455C-9EA6-DF929625EA0E}">
        <p15:presenceInfo xmlns:p15="http://schemas.microsoft.com/office/powerpoint/2012/main" userId="a6efa97bf8b15b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60"/>
  </p:normalViewPr>
  <p:slideViewPr>
    <p:cSldViewPr snapToGrid="0">
      <p:cViewPr varScale="1">
        <p:scale>
          <a:sx n="67" d="100"/>
          <a:sy n="67" d="100"/>
        </p:scale>
        <p:origin x="616"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itelslaid">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t-EE"/>
              <a:t>Klõpsake juhteksemplari pealkirja laadi redigeerimiseks</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t-EE"/>
              <a:t>Klõpsake juhteksemplari alapealkirja laadi redigeerimiseks</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1/5/2025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75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3CBC1C18-307B-4F68-A007-B5B542270E8D}" type="datetimeFigureOut">
              <a:rPr lang="en-US" smtClean="0"/>
              <a:t>1/5/2025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559700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altiitel ja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t-EE"/>
              <a:t>Klõpsake juhteksemplari pealkirja laadi redigeerimiseks</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3CBC1C18-307B-4F68-A007-B5B542270E8D}" type="datetimeFigureOut">
              <a:rPr lang="en-US" smtClean="0"/>
              <a:t>1/5/2025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800027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t-EE"/>
              <a:t>Klõpsake juhteksemplari pealkirja laadi redigeerimiseks</a:t>
            </a:r>
            <a:endParaRPr lang="en-US" dirty="0"/>
          </a:p>
        </p:txBody>
      </p:sp>
      <p:sp>
        <p:nvSpPr>
          <p:cNvPr id="3" name="Content Placeholder 2"/>
          <p:cNvSpPr>
            <a:spLocks noGrp="1"/>
          </p:cNvSpPr>
          <p:nvPr>
            <p:ph idx="1"/>
          </p:nvPr>
        </p:nvSpPr>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3CBC1C18-307B-4F68-A007-B5B542270E8D}" type="datetimeFigureOut">
              <a:rPr lang="en-US" smtClean="0"/>
              <a:t>1/5/2025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841877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Jaotise päis">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t-EE"/>
              <a:t>Klõpsake juhteksemplari pealkirja laadi redigeerimiseks</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a:t>Klõpsake juhteksemplari tekstilaadide redigeerimiseks</a:t>
            </a:r>
          </a:p>
        </p:txBody>
      </p:sp>
      <p:sp>
        <p:nvSpPr>
          <p:cNvPr id="4" name="Date Placeholder 3"/>
          <p:cNvSpPr>
            <a:spLocks noGrp="1"/>
          </p:cNvSpPr>
          <p:nvPr>
            <p:ph type="dt" sz="half" idx="10"/>
          </p:nvPr>
        </p:nvSpPr>
        <p:spPr/>
        <p:txBody>
          <a:bodyPr/>
          <a:lstStyle/>
          <a:p>
            <a:fld id="{3E5059C3-6A89-4494-99FF-5A4D6FFD50EB}" type="datetimeFigureOut">
              <a:rPr lang="en-US" smtClean="0"/>
              <a:t>1/5/2025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05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t-EE"/>
              <a:t>Klõpsake juhteksemplari pealkirja laadi redigeerimiseks</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5" name="Date Placeholder 4"/>
          <p:cNvSpPr>
            <a:spLocks noGrp="1"/>
          </p:cNvSpPr>
          <p:nvPr>
            <p:ph type="dt" sz="half" idx="10"/>
          </p:nvPr>
        </p:nvSpPr>
        <p:spPr/>
        <p:txBody>
          <a:bodyPr/>
          <a:lstStyle/>
          <a:p>
            <a:fld id="{3CBC1C18-307B-4F68-A007-B5B542270E8D}" type="datetimeFigureOut">
              <a:rPr lang="en-US" smtClean="0"/>
              <a:t>1/5/2025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89594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t-EE"/>
              <a:t>Klõpsake juhteksemplari pealkirja laadi redigeerimiseks</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4" name="Content Placeholder 3"/>
          <p:cNvSpPr>
            <a:spLocks noGrp="1"/>
          </p:cNvSpPr>
          <p:nvPr>
            <p:ph sz="half" idx="2"/>
          </p:nvPr>
        </p:nvSpPr>
        <p:spPr>
          <a:xfrm>
            <a:off x="1097280" y="2582334"/>
            <a:ext cx="4937760" cy="3378200"/>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6" name="Content Placeholder 5"/>
          <p:cNvSpPr>
            <a:spLocks noGrp="1"/>
          </p:cNvSpPr>
          <p:nvPr>
            <p:ph sz="quarter" idx="4"/>
          </p:nvPr>
        </p:nvSpPr>
        <p:spPr>
          <a:xfrm>
            <a:off x="6217920" y="2582334"/>
            <a:ext cx="4937760" cy="3378200"/>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7" name="Date Placeholder 6"/>
          <p:cNvSpPr>
            <a:spLocks noGrp="1"/>
          </p:cNvSpPr>
          <p:nvPr>
            <p:ph type="dt" sz="half" idx="10"/>
          </p:nvPr>
        </p:nvSpPr>
        <p:spPr/>
        <p:txBody>
          <a:bodyPr/>
          <a:lstStyle/>
          <a:p>
            <a:fld id="{3CBC1C18-307B-4F68-A007-B5B542270E8D}" type="datetimeFigureOut">
              <a:rPr lang="en-US" smtClean="0"/>
              <a:t>1/5/2025</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943252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1/5/2025</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532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ühi">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D9284-D300-4297-87F7-E791DCC15DB1}" type="datetimeFigureOut">
              <a:rPr lang="en-US" smtClean="0"/>
              <a:t>1/5/2025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505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Pealdisega sisu">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t-EE"/>
              <a:t>Klõpsake juhteksemplari pealkirja laadi redigeerimiseks</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a:t>Klõpsake juhteksemplari tekstilaadide redigeerimiseks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CBC1C18-307B-4F68-A007-B5B542270E8D}" type="datetimeFigureOut">
              <a:rPr lang="en-US" smtClean="0"/>
              <a:t>1/5/2025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4435152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ldiallkirjaga pil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t-EE"/>
              <a:t>Klõpsake juhteksemplari pealkirja laadi redigeerimiseks</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a:t>Pildi lisamiseks klõpsake ikooni</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a:t>Klõpsake juhteksemplari tekstilaadide redigeerimiseks</a:t>
            </a:r>
          </a:p>
        </p:txBody>
      </p:sp>
      <p:sp>
        <p:nvSpPr>
          <p:cNvPr id="5" name="Date Placeholder 4"/>
          <p:cNvSpPr>
            <a:spLocks noGrp="1"/>
          </p:cNvSpPr>
          <p:nvPr>
            <p:ph type="dt" sz="half" idx="10"/>
          </p:nvPr>
        </p:nvSpPr>
        <p:spPr/>
        <p:txBody>
          <a:bodyPr/>
          <a:lstStyle/>
          <a:p>
            <a:fld id="{B16C4C9A-3960-41CF-A4E9-2A8FB932454B}" type="datetimeFigureOut">
              <a:rPr lang="en-US" smtClean="0"/>
              <a:t>1/5/2025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1085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t-EE"/>
              <a:t>Klõpsake juhteksemplari pealkirja laadi redigeerimiseks</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BC1C18-307B-4F68-A007-B5B542270E8D}" type="datetimeFigureOut">
              <a:rPr lang="en-US" smtClean="0"/>
              <a:t>1/5/2025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7477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fyss.s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eays.e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who.int/teams/noncommunicable-diseases/sensory-functions-disability-and-rehabilitation/rehabilitation/service-delivery/package-of-interventions-for-rehabilitation?fbclid=IwZXh0bgNhZW0CMTAAAR0NtxxxTMPtlJ6VStDj1yA-WDdo4m4qJNGuakoUNmF1rcMDOgvMEnj0Whc_aem_JiK5Tfaci0jTPTAF1M4zl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etas.ee/koolituskalender/"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uems-prm.eu/prm-board-of-uem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3370000-4DCE-4714-BE8A-359642972494}"/>
              </a:ext>
            </a:extLst>
          </p:cNvPr>
          <p:cNvSpPr>
            <a:spLocks noGrp="1"/>
          </p:cNvSpPr>
          <p:nvPr>
            <p:ph type="ctrTitle"/>
          </p:nvPr>
        </p:nvSpPr>
        <p:spPr>
          <a:xfrm>
            <a:off x="6095999" y="628617"/>
            <a:ext cx="5408613" cy="3028983"/>
          </a:xfrm>
        </p:spPr>
        <p:txBody>
          <a:bodyPr>
            <a:normAutofit/>
          </a:bodyPr>
          <a:lstStyle/>
          <a:p>
            <a:pPr algn="ctr">
              <a:lnSpc>
                <a:spcPct val="90000"/>
              </a:lnSpc>
            </a:pPr>
            <a:r>
              <a:rPr lang="et-EE" sz="4100" dirty="0">
                <a:solidFill>
                  <a:srgbClr val="FFFFFF"/>
                </a:solidFill>
              </a:rPr>
              <a:t>Eesti </a:t>
            </a:r>
            <a:br>
              <a:rPr lang="et-EE" sz="4100" dirty="0">
                <a:solidFill>
                  <a:srgbClr val="FFFFFF"/>
                </a:solidFill>
              </a:rPr>
            </a:br>
            <a:r>
              <a:rPr lang="et-EE" sz="4100" dirty="0">
                <a:solidFill>
                  <a:srgbClr val="FFFFFF"/>
                </a:solidFill>
              </a:rPr>
              <a:t>Taastusarstide Selts </a:t>
            </a:r>
            <a:br>
              <a:rPr lang="et-EE" sz="4100" dirty="0">
                <a:solidFill>
                  <a:srgbClr val="FFFFFF"/>
                </a:solidFill>
              </a:rPr>
            </a:br>
            <a:br>
              <a:rPr lang="et-EE" sz="4100" dirty="0">
                <a:solidFill>
                  <a:srgbClr val="FFFFFF"/>
                </a:solidFill>
              </a:rPr>
            </a:br>
            <a:endParaRPr lang="et-EE" sz="4100" dirty="0">
              <a:solidFill>
                <a:srgbClr val="FFFFFF"/>
              </a:solidFill>
            </a:endParaRPr>
          </a:p>
        </p:txBody>
      </p:sp>
      <p:sp>
        <p:nvSpPr>
          <p:cNvPr id="3" name="Alapealkiri 2">
            <a:extLst>
              <a:ext uri="{FF2B5EF4-FFF2-40B4-BE49-F238E27FC236}">
                <a16:creationId xmlns:a16="http://schemas.microsoft.com/office/drawing/2014/main" id="{B608EAE4-9800-4B56-AF95-91E9681BBA4A}"/>
              </a:ext>
            </a:extLst>
          </p:cNvPr>
          <p:cNvSpPr>
            <a:spLocks noGrp="1"/>
          </p:cNvSpPr>
          <p:nvPr>
            <p:ph type="subTitle" idx="1"/>
          </p:nvPr>
        </p:nvSpPr>
        <p:spPr>
          <a:xfrm>
            <a:off x="5794745" y="2872085"/>
            <a:ext cx="5258744" cy="3028983"/>
          </a:xfrm>
        </p:spPr>
        <p:txBody>
          <a:bodyPr>
            <a:normAutofit/>
          </a:bodyPr>
          <a:lstStyle/>
          <a:p>
            <a:pPr algn="ctr"/>
            <a:r>
              <a:rPr lang="et-EE" sz="6000" b="1" dirty="0">
                <a:solidFill>
                  <a:srgbClr val="0F496F"/>
                </a:solidFill>
              </a:rPr>
              <a:t>2024</a:t>
            </a:r>
          </a:p>
          <a:p>
            <a:pPr algn="r"/>
            <a:endParaRPr lang="et-EE" dirty="0">
              <a:solidFill>
                <a:srgbClr val="0F496F"/>
              </a:solidFill>
            </a:endParaRPr>
          </a:p>
          <a:p>
            <a:pPr algn="r"/>
            <a:endParaRPr lang="et-EE" dirty="0">
              <a:solidFill>
                <a:srgbClr val="0F496F"/>
              </a:solidFill>
            </a:endParaRPr>
          </a:p>
          <a:p>
            <a:pPr algn="r"/>
            <a:r>
              <a:rPr lang="et-EE" dirty="0">
                <a:solidFill>
                  <a:srgbClr val="0F496F"/>
                </a:solidFill>
              </a:rPr>
              <a:t>Varje-Riin Tuulik</a:t>
            </a:r>
          </a:p>
          <a:p>
            <a:pPr algn="r"/>
            <a:r>
              <a:rPr lang="et-EE" dirty="0">
                <a:solidFill>
                  <a:srgbClr val="0F496F"/>
                </a:solidFill>
              </a:rPr>
              <a:t>ETAS juhatuse esimees</a:t>
            </a:r>
          </a:p>
        </p:txBody>
      </p:sp>
      <p:pic>
        <p:nvPicPr>
          <p:cNvPr id="4" name="Pilt 3">
            <a:extLst>
              <a:ext uri="{FF2B5EF4-FFF2-40B4-BE49-F238E27FC236}">
                <a16:creationId xmlns:a16="http://schemas.microsoft.com/office/drawing/2014/main" id="{C2E74F7B-E566-4D01-9E4E-DE244FA1282B}"/>
              </a:ext>
            </a:extLst>
          </p:cNvPr>
          <p:cNvPicPr>
            <a:picLocks noChangeAspect="1"/>
          </p:cNvPicPr>
          <p:nvPr/>
        </p:nvPicPr>
        <p:blipFill>
          <a:blip r:embed="rId2"/>
          <a:stretch>
            <a:fillRect/>
          </a:stretch>
        </p:blipFill>
        <p:spPr>
          <a:xfrm>
            <a:off x="1138512" y="1480955"/>
            <a:ext cx="3997242" cy="3587524"/>
          </a:xfrm>
          <a:prstGeom prst="rect">
            <a:avLst/>
          </a:prstGeom>
        </p:spPr>
      </p:pic>
    </p:spTree>
    <p:extLst>
      <p:ext uri="{BB962C8B-B14F-4D97-AF65-F5344CB8AC3E}">
        <p14:creationId xmlns:p14="http://schemas.microsoft.com/office/powerpoint/2010/main" val="384358564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6C977A9-C56A-7C03-0D75-D9076F4EA8F8}"/>
              </a:ext>
            </a:extLst>
          </p:cNvPr>
          <p:cNvSpPr>
            <a:spLocks noGrp="1"/>
          </p:cNvSpPr>
          <p:nvPr>
            <p:ph type="title"/>
          </p:nvPr>
        </p:nvSpPr>
        <p:spPr/>
        <p:txBody>
          <a:bodyPr/>
          <a:lstStyle/>
          <a:p>
            <a:r>
              <a:rPr lang="et-EE" dirty="0"/>
              <a:t>Koostöö Spaaliiduga</a:t>
            </a:r>
          </a:p>
        </p:txBody>
      </p:sp>
      <p:sp>
        <p:nvSpPr>
          <p:cNvPr id="3" name="Sisu kohatäide 2">
            <a:extLst>
              <a:ext uri="{FF2B5EF4-FFF2-40B4-BE49-F238E27FC236}">
                <a16:creationId xmlns:a16="http://schemas.microsoft.com/office/drawing/2014/main" id="{B3952C10-89C7-7B87-EAF8-BC651C994D61}"/>
              </a:ext>
            </a:extLst>
          </p:cNvPr>
          <p:cNvSpPr>
            <a:spLocks noGrp="1"/>
          </p:cNvSpPr>
          <p:nvPr>
            <p:ph idx="1"/>
          </p:nvPr>
        </p:nvSpPr>
        <p:spPr>
          <a:xfrm>
            <a:off x="1097279" y="1845734"/>
            <a:ext cx="10058399" cy="4023360"/>
          </a:xfrm>
        </p:spPr>
        <p:txBody>
          <a:bodyPr>
            <a:normAutofit/>
          </a:bodyPr>
          <a:lstStyle/>
          <a:p>
            <a:pPr algn="just"/>
            <a:r>
              <a:rPr lang="et-EE" b="0" i="0" dirty="0">
                <a:solidFill>
                  <a:srgbClr val="080809"/>
                </a:solidFill>
                <a:effectLst/>
                <a:latin typeface="Segoe UI Historic" panose="020B0502040204020203" pitchFamily="34" charset="0"/>
              </a:rPr>
              <a:t>14.03.24 toimus ETAS juhatuse koosolek ja koostöökohtumine Spaaliiduga Toilas, kus lisaks 2 tunnisele juhatuse koosolekule kuulasime spaaliidu ettekannet ravispaade võimalustest pakkuda </a:t>
            </a:r>
            <a:r>
              <a:rPr lang="et-EE" b="1" i="0" dirty="0">
                <a:solidFill>
                  <a:srgbClr val="080809"/>
                </a:solidFill>
                <a:effectLst/>
                <a:latin typeface="Segoe UI Historic" panose="020B0502040204020203" pitchFamily="34" charset="0"/>
              </a:rPr>
              <a:t>primaarset ja sekundaarset preventsiooni krooniliste haigustega patsientidele. </a:t>
            </a:r>
          </a:p>
          <a:p>
            <a:pPr algn="just"/>
            <a:r>
              <a:rPr lang="et-EE" b="0" i="0" dirty="0">
                <a:solidFill>
                  <a:srgbClr val="080809"/>
                </a:solidFill>
                <a:effectLst/>
                <a:latin typeface="Segoe UI Historic" panose="020B0502040204020203" pitchFamily="34" charset="0"/>
              </a:rPr>
              <a:t>Tutvusime ka Toila spaa erinevate diagnostika ja ravivõimalustega. </a:t>
            </a:r>
          </a:p>
          <a:p>
            <a:pPr algn="just"/>
            <a:r>
              <a:rPr lang="et-EE" b="0" i="0" dirty="0">
                <a:solidFill>
                  <a:srgbClr val="080809"/>
                </a:solidFill>
                <a:effectLst/>
                <a:latin typeface="Segoe UI Historic" panose="020B0502040204020203" pitchFamily="34" charset="0"/>
              </a:rPr>
              <a:t>Ravispaasid, kus on arsti määratud ravid minimaalselt 4 päevase kuurina, on Eestis jäänud vaid 7, sh </a:t>
            </a:r>
            <a:r>
              <a:rPr lang="et-EE" b="1" i="0" dirty="0">
                <a:solidFill>
                  <a:srgbClr val="080809"/>
                </a:solidFill>
                <a:effectLst/>
                <a:latin typeface="Segoe UI Historic" panose="020B0502040204020203" pitchFamily="34" charset="0"/>
              </a:rPr>
              <a:t>Tervis, Estonia, Viiking, </a:t>
            </a:r>
            <a:r>
              <a:rPr lang="et-EE" b="1" i="0" dirty="0" err="1">
                <a:solidFill>
                  <a:srgbClr val="080809"/>
                </a:solidFill>
                <a:effectLst/>
                <a:latin typeface="Segoe UI Historic" panose="020B0502040204020203" pitchFamily="34" charset="0"/>
              </a:rPr>
              <a:t>Fra</a:t>
            </a:r>
            <a:r>
              <a:rPr lang="et-EE" b="1" i="0" dirty="0">
                <a:solidFill>
                  <a:srgbClr val="080809"/>
                </a:solidFill>
                <a:effectLst/>
                <a:latin typeface="Segoe UI Historic" panose="020B0502040204020203" pitchFamily="34" charset="0"/>
              </a:rPr>
              <a:t> Mare, Värska, Narva-Jõesuu, Toila</a:t>
            </a:r>
            <a:r>
              <a:rPr lang="et-EE" b="0" i="0" dirty="0">
                <a:solidFill>
                  <a:srgbClr val="080809"/>
                </a:solidFill>
                <a:effectLst/>
                <a:latin typeface="Segoe UI Historic" panose="020B0502040204020203" pitchFamily="34" charset="0"/>
              </a:rPr>
              <a:t>. Neid tutvustas Spaaliidu juht Aire Tohver. </a:t>
            </a:r>
          </a:p>
          <a:p>
            <a:pPr algn="just"/>
            <a:r>
              <a:rPr lang="et-EE" dirty="0">
                <a:solidFill>
                  <a:srgbClr val="080809"/>
                </a:solidFill>
                <a:latin typeface="Segoe UI Historic" panose="020B0502040204020203" pitchFamily="34" charset="0"/>
              </a:rPr>
              <a:t>8-10.10.2025 korraldab Spaaliit Haapsalus rahvusvahelist konverentsi </a:t>
            </a:r>
            <a:r>
              <a:rPr lang="et-EE" dirty="0" err="1">
                <a:solidFill>
                  <a:srgbClr val="080809"/>
                </a:solidFill>
                <a:latin typeface="Segoe UI Historic" panose="020B0502040204020203" pitchFamily="34" charset="0"/>
              </a:rPr>
              <a:t>European</a:t>
            </a:r>
            <a:r>
              <a:rPr lang="et-EE" dirty="0">
                <a:solidFill>
                  <a:srgbClr val="080809"/>
                </a:solidFill>
                <a:latin typeface="Segoe UI Historic" panose="020B0502040204020203" pitchFamily="34" charset="0"/>
              </a:rPr>
              <a:t> </a:t>
            </a:r>
            <a:r>
              <a:rPr lang="et-EE" dirty="0" err="1">
                <a:solidFill>
                  <a:srgbClr val="080809"/>
                </a:solidFill>
                <a:latin typeface="Segoe UI Historic" panose="020B0502040204020203" pitchFamily="34" charset="0"/>
              </a:rPr>
              <a:t>Spas</a:t>
            </a:r>
            <a:r>
              <a:rPr lang="et-EE" dirty="0">
                <a:solidFill>
                  <a:srgbClr val="080809"/>
                </a:solidFill>
                <a:latin typeface="Segoe UI Historic" panose="020B0502040204020203" pitchFamily="34" charset="0"/>
              </a:rPr>
              <a:t> &amp; </a:t>
            </a:r>
            <a:r>
              <a:rPr lang="et-EE" dirty="0" err="1">
                <a:solidFill>
                  <a:srgbClr val="080809"/>
                </a:solidFill>
                <a:latin typeface="Segoe UI Historic" panose="020B0502040204020203" pitchFamily="34" charset="0"/>
              </a:rPr>
              <a:t>Balneology</a:t>
            </a:r>
            <a:r>
              <a:rPr lang="et-EE" dirty="0">
                <a:solidFill>
                  <a:srgbClr val="080809"/>
                </a:solidFill>
                <a:latin typeface="Segoe UI Historic" panose="020B0502040204020203" pitchFamily="34" charset="0"/>
              </a:rPr>
              <a:t> </a:t>
            </a:r>
            <a:r>
              <a:rPr lang="et-EE" dirty="0" err="1">
                <a:solidFill>
                  <a:srgbClr val="080809"/>
                </a:solidFill>
                <a:latin typeface="Segoe UI Historic" panose="020B0502040204020203" pitchFamily="34" charset="0"/>
              </a:rPr>
              <a:t>Congress</a:t>
            </a:r>
            <a:endParaRPr lang="et-EE" dirty="0"/>
          </a:p>
        </p:txBody>
      </p:sp>
    </p:spTree>
    <p:extLst>
      <p:ext uri="{BB962C8B-B14F-4D97-AF65-F5344CB8AC3E}">
        <p14:creationId xmlns:p14="http://schemas.microsoft.com/office/powerpoint/2010/main" val="822990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9C4F367-B537-DCA1-9711-4EBADE6B206A}"/>
              </a:ext>
            </a:extLst>
          </p:cNvPr>
          <p:cNvSpPr>
            <a:spLocks noGrp="1"/>
          </p:cNvSpPr>
          <p:nvPr>
            <p:ph type="title"/>
          </p:nvPr>
        </p:nvSpPr>
        <p:spPr/>
        <p:txBody>
          <a:bodyPr/>
          <a:lstStyle/>
          <a:p>
            <a:r>
              <a:rPr lang="et-EE" dirty="0"/>
              <a:t>Elustiilikonverents</a:t>
            </a:r>
          </a:p>
        </p:txBody>
      </p:sp>
      <p:sp>
        <p:nvSpPr>
          <p:cNvPr id="3" name="Sisu kohatäide 2">
            <a:extLst>
              <a:ext uri="{FF2B5EF4-FFF2-40B4-BE49-F238E27FC236}">
                <a16:creationId xmlns:a16="http://schemas.microsoft.com/office/drawing/2014/main" id="{4E390087-28CE-2471-9A7E-79172BBA7AEB}"/>
              </a:ext>
            </a:extLst>
          </p:cNvPr>
          <p:cNvSpPr>
            <a:spLocks noGrp="1"/>
          </p:cNvSpPr>
          <p:nvPr>
            <p:ph idx="1"/>
          </p:nvPr>
        </p:nvSpPr>
        <p:spPr>
          <a:xfrm>
            <a:off x="1097280" y="1845734"/>
            <a:ext cx="6332220" cy="4023360"/>
          </a:xfrm>
        </p:spPr>
        <p:txBody>
          <a:bodyPr>
            <a:normAutofit fontScale="92500" lnSpcReduction="10000"/>
          </a:bodyPr>
          <a:lstStyle/>
          <a:p>
            <a:pPr algn="just"/>
            <a:r>
              <a:rPr lang="et-EE" b="0" i="0" dirty="0">
                <a:solidFill>
                  <a:srgbClr val="080809"/>
                </a:solidFill>
                <a:effectLst/>
                <a:latin typeface="Segoe UI Historic" panose="020B0502040204020203" pitchFamily="34" charset="0"/>
              </a:rPr>
              <a:t>24.05.24 toimunud Elustiili konverentsil osales üle 200 osaleja. Lisaks väga sisukale loenguprogrammile oli aega ja võimalust suhelda kolleegidega. </a:t>
            </a:r>
          </a:p>
          <a:p>
            <a:pPr algn="just"/>
            <a:r>
              <a:rPr lang="et-EE" b="0" i="0" dirty="0">
                <a:solidFill>
                  <a:srgbClr val="080809"/>
                </a:solidFill>
                <a:effectLst/>
                <a:latin typeface="Segoe UI Historic" panose="020B0502040204020203" pitchFamily="34" charset="0"/>
              </a:rPr>
              <a:t>Konverentsil pidas loengu "</a:t>
            </a:r>
            <a:r>
              <a:rPr lang="et-EE" b="0" i="0" dirty="0" err="1">
                <a:solidFill>
                  <a:srgbClr val="080809"/>
                </a:solidFill>
                <a:effectLst/>
                <a:latin typeface="Segoe UI Historic" panose="020B0502040204020203" pitchFamily="34" charset="0"/>
              </a:rPr>
              <a:t>Sedentary</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behaviour</a:t>
            </a:r>
            <a:r>
              <a:rPr lang="et-EE" b="0" i="0" dirty="0">
                <a:solidFill>
                  <a:srgbClr val="080809"/>
                </a:solidFill>
                <a:effectLst/>
                <a:latin typeface="Segoe UI Historic" panose="020B0502040204020203" pitchFamily="34" charset="0"/>
              </a:rPr>
              <a:t> – a modern </a:t>
            </a:r>
            <a:r>
              <a:rPr lang="et-EE" b="0" i="0" dirty="0" err="1">
                <a:solidFill>
                  <a:srgbClr val="080809"/>
                </a:solidFill>
                <a:effectLst/>
                <a:latin typeface="Segoe UI Historic" panose="020B0502040204020203" pitchFamily="34" charset="0"/>
              </a:rPr>
              <a:t>health</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threat</a:t>
            </a:r>
            <a:r>
              <a:rPr lang="et-EE" b="0" i="0" dirty="0">
                <a:solidFill>
                  <a:srgbClr val="080809"/>
                </a:solidFill>
                <a:effectLst/>
                <a:latin typeface="Segoe UI Historic" panose="020B0502040204020203" pitchFamily="34" charset="0"/>
              </a:rPr>
              <a:t> of all </a:t>
            </a:r>
            <a:r>
              <a:rPr lang="et-EE" b="0" i="0" dirty="0" err="1">
                <a:solidFill>
                  <a:srgbClr val="080809"/>
                </a:solidFill>
                <a:effectLst/>
                <a:latin typeface="Segoe UI Historic" panose="020B0502040204020203" pitchFamily="34" charset="0"/>
              </a:rPr>
              <a:t>ages</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Karolinska</a:t>
            </a:r>
            <a:r>
              <a:rPr lang="et-EE" b="0" i="0" dirty="0">
                <a:solidFill>
                  <a:srgbClr val="080809"/>
                </a:solidFill>
                <a:effectLst/>
                <a:latin typeface="Segoe UI Historic" panose="020B0502040204020203" pitchFamily="34" charset="0"/>
              </a:rPr>
              <a:t> Instituudi </a:t>
            </a:r>
            <a:r>
              <a:rPr lang="et-EE" b="1" i="0" dirty="0">
                <a:solidFill>
                  <a:srgbClr val="080809"/>
                </a:solidFill>
                <a:effectLst/>
                <a:latin typeface="Segoe UI Historic" panose="020B0502040204020203" pitchFamily="34" charset="0"/>
              </a:rPr>
              <a:t>prof Mai Lis </a:t>
            </a:r>
            <a:r>
              <a:rPr lang="et-EE" b="1" i="0" dirty="0" err="1">
                <a:solidFill>
                  <a:srgbClr val="080809"/>
                </a:solidFill>
                <a:effectLst/>
                <a:latin typeface="Segoe UI Historic" panose="020B0502040204020203" pitchFamily="34" charset="0"/>
              </a:rPr>
              <a:t>Hellenius</a:t>
            </a:r>
            <a:r>
              <a:rPr lang="et-EE" b="0" i="0" dirty="0">
                <a:solidFill>
                  <a:srgbClr val="080809"/>
                </a:solidFill>
                <a:effectLst/>
                <a:latin typeface="Segoe UI Historic" panose="020B0502040204020203" pitchFamily="34" charset="0"/>
              </a:rPr>
              <a:t> ning sellele järgnes </a:t>
            </a:r>
            <a:r>
              <a:rPr lang="et-EE" b="1" i="0" dirty="0">
                <a:solidFill>
                  <a:srgbClr val="080809"/>
                </a:solidFill>
                <a:effectLst/>
                <a:latin typeface="Segoe UI Historic" panose="020B0502040204020203" pitchFamily="34" charset="0"/>
              </a:rPr>
              <a:t>prof </a:t>
            </a:r>
            <a:r>
              <a:rPr lang="et-EE" b="1" i="0" dirty="0" err="1">
                <a:solidFill>
                  <a:srgbClr val="080809"/>
                </a:solidFill>
                <a:effectLst/>
                <a:latin typeface="Segoe UI Historic" panose="020B0502040204020203" pitchFamily="34" charset="0"/>
              </a:rPr>
              <a:t>Tommy</a:t>
            </a:r>
            <a:r>
              <a:rPr lang="et-EE" b="1" i="0" dirty="0">
                <a:solidFill>
                  <a:srgbClr val="080809"/>
                </a:solidFill>
                <a:effectLst/>
                <a:latin typeface="Segoe UI Historic" panose="020B0502040204020203" pitchFamily="34" charset="0"/>
              </a:rPr>
              <a:t> </a:t>
            </a:r>
            <a:r>
              <a:rPr lang="et-EE" b="1" i="0" dirty="0" err="1">
                <a:solidFill>
                  <a:srgbClr val="080809"/>
                </a:solidFill>
                <a:effectLst/>
                <a:latin typeface="Segoe UI Historic" panose="020B0502040204020203" pitchFamily="34" charset="0"/>
              </a:rPr>
              <a:t>Cederholmi</a:t>
            </a:r>
            <a:r>
              <a:rPr lang="et-EE" b="1" i="0" dirty="0">
                <a:solidFill>
                  <a:srgbClr val="080809"/>
                </a:solidFill>
                <a:effectLst/>
                <a:latin typeface="Segoe UI Historic" panose="020B0502040204020203" pitchFamily="34" charset="0"/>
              </a:rPr>
              <a:t> </a:t>
            </a:r>
            <a:r>
              <a:rPr lang="et-EE" b="0" i="0" dirty="0">
                <a:solidFill>
                  <a:srgbClr val="080809"/>
                </a:solidFill>
                <a:effectLst/>
                <a:latin typeface="Segoe UI Historic" panose="020B0502040204020203" pitchFamily="34" charset="0"/>
              </a:rPr>
              <a:t>loeng teemal "</a:t>
            </a:r>
            <a:r>
              <a:rPr lang="et-EE" b="0" i="0" dirty="0" err="1">
                <a:solidFill>
                  <a:srgbClr val="080809"/>
                </a:solidFill>
                <a:effectLst/>
                <a:latin typeface="Segoe UI Historic" panose="020B0502040204020203" pitchFamily="34" charset="0"/>
              </a:rPr>
              <a:t>Sarcopenia</a:t>
            </a:r>
            <a:r>
              <a:rPr lang="et-EE" b="0" i="0" dirty="0">
                <a:solidFill>
                  <a:srgbClr val="080809"/>
                </a:solidFill>
                <a:effectLst/>
                <a:latin typeface="Segoe UI Historic" panose="020B0502040204020203" pitchFamily="34" charset="0"/>
              </a:rPr>
              <a:t> – a </a:t>
            </a:r>
            <a:r>
              <a:rPr lang="et-EE" b="0" i="0" dirty="0" err="1">
                <a:solidFill>
                  <a:srgbClr val="080809"/>
                </a:solidFill>
                <a:effectLst/>
                <a:latin typeface="Segoe UI Historic" panose="020B0502040204020203" pitchFamily="34" charset="0"/>
              </a:rPr>
              <a:t>condition</a:t>
            </a:r>
            <a:r>
              <a:rPr lang="et-EE" b="0" i="0" dirty="0">
                <a:solidFill>
                  <a:srgbClr val="080809"/>
                </a:solidFill>
                <a:effectLst/>
                <a:latin typeface="Segoe UI Historic" panose="020B0502040204020203" pitchFamily="34" charset="0"/>
              </a:rPr>
              <a:t> of major </a:t>
            </a:r>
            <a:r>
              <a:rPr lang="et-EE" b="0" i="0" dirty="0" err="1">
                <a:solidFill>
                  <a:srgbClr val="080809"/>
                </a:solidFill>
                <a:effectLst/>
                <a:latin typeface="Segoe UI Historic" panose="020B0502040204020203" pitchFamily="34" charset="0"/>
              </a:rPr>
              <a:t>relevance</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for</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rehabilitation</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medicine</a:t>
            </a:r>
            <a:r>
              <a:rPr lang="et-EE" b="0" i="0" dirty="0">
                <a:solidFill>
                  <a:srgbClr val="080809"/>
                </a:solidFill>
                <a:effectLst/>
                <a:latin typeface="Segoe UI Historic" panose="020B0502040204020203" pitchFamily="34" charset="0"/>
              </a:rPr>
              <a:t>". </a:t>
            </a:r>
            <a:r>
              <a:rPr lang="et-EE" b="1" i="0" dirty="0">
                <a:solidFill>
                  <a:srgbClr val="080809"/>
                </a:solidFill>
                <a:effectLst/>
                <a:latin typeface="Segoe UI Historic" panose="020B0502040204020203" pitchFamily="34" charset="0"/>
              </a:rPr>
              <a:t>prof. </a:t>
            </a:r>
            <a:r>
              <a:rPr lang="et-EE" b="1" i="0" dirty="0" err="1">
                <a:solidFill>
                  <a:srgbClr val="080809"/>
                </a:solidFill>
                <a:effectLst/>
                <a:latin typeface="Segoe UI Historic" panose="020B0502040204020203" pitchFamily="34" charset="0"/>
              </a:rPr>
              <a:t>Paolo</a:t>
            </a:r>
            <a:r>
              <a:rPr lang="et-EE" b="1" i="0" dirty="0">
                <a:solidFill>
                  <a:srgbClr val="080809"/>
                </a:solidFill>
                <a:effectLst/>
                <a:latin typeface="Segoe UI Historic" panose="020B0502040204020203" pitchFamily="34" charset="0"/>
              </a:rPr>
              <a:t> </a:t>
            </a:r>
            <a:r>
              <a:rPr lang="et-EE" b="1" i="0" dirty="0" err="1">
                <a:solidFill>
                  <a:srgbClr val="080809"/>
                </a:solidFill>
                <a:effectLst/>
                <a:latin typeface="Segoe UI Historic" panose="020B0502040204020203" pitchFamily="34" charset="0"/>
              </a:rPr>
              <a:t>Capodaglio</a:t>
            </a:r>
            <a:r>
              <a:rPr lang="et-EE" b="1" i="0" dirty="0">
                <a:solidFill>
                  <a:srgbClr val="080809"/>
                </a:solidFill>
                <a:effectLst/>
                <a:latin typeface="Segoe UI Historic" panose="020B0502040204020203" pitchFamily="34" charset="0"/>
              </a:rPr>
              <a:t>  </a:t>
            </a:r>
            <a:r>
              <a:rPr lang="et-EE" b="0" i="0" dirty="0">
                <a:solidFill>
                  <a:srgbClr val="080809"/>
                </a:solidFill>
                <a:effectLst/>
                <a:latin typeface="Segoe UI Historic" panose="020B0502040204020203" pitchFamily="34" charset="0"/>
              </a:rPr>
              <a:t>loenguga "</a:t>
            </a:r>
            <a:r>
              <a:rPr lang="et-EE" b="0" i="0" dirty="0" err="1">
                <a:solidFill>
                  <a:srgbClr val="080809"/>
                </a:solidFill>
                <a:effectLst/>
                <a:latin typeface="Segoe UI Historic" panose="020B0502040204020203" pitchFamily="34" charset="0"/>
              </a:rPr>
              <a:t>Rehabilitation</a:t>
            </a:r>
            <a:r>
              <a:rPr lang="et-EE" b="0" i="0" dirty="0">
                <a:solidFill>
                  <a:srgbClr val="080809"/>
                </a:solidFill>
                <a:effectLst/>
                <a:latin typeface="Segoe UI Historic" panose="020B0502040204020203" pitchFamily="34" charset="0"/>
              </a:rPr>
              <a:t> of </a:t>
            </a:r>
            <a:r>
              <a:rPr lang="et-EE" b="0" i="0" dirty="0" err="1">
                <a:solidFill>
                  <a:srgbClr val="080809"/>
                </a:solidFill>
                <a:effectLst/>
                <a:latin typeface="Segoe UI Historic" panose="020B0502040204020203" pitchFamily="34" charset="0"/>
              </a:rPr>
              <a:t>patients</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with</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metabolic</a:t>
            </a:r>
            <a:r>
              <a:rPr lang="et-EE" b="0" i="0" dirty="0">
                <a:solidFill>
                  <a:srgbClr val="080809"/>
                </a:solidFill>
                <a:effectLst/>
                <a:latin typeface="Segoe UI Historic" panose="020B0502040204020203" pitchFamily="34" charset="0"/>
              </a:rPr>
              <a:t> </a:t>
            </a:r>
            <a:r>
              <a:rPr lang="et-EE" b="0" i="0" dirty="0" err="1">
                <a:solidFill>
                  <a:srgbClr val="080809"/>
                </a:solidFill>
                <a:effectLst/>
                <a:latin typeface="Segoe UI Historic" panose="020B0502040204020203" pitchFamily="34" charset="0"/>
              </a:rPr>
              <a:t>conditions</a:t>
            </a:r>
            <a:r>
              <a:rPr lang="et-EE" b="0" i="0" dirty="0">
                <a:solidFill>
                  <a:srgbClr val="080809"/>
                </a:solidFill>
                <a:effectLst/>
                <a:latin typeface="Segoe UI Historic" panose="020B0502040204020203" pitchFamily="34" charset="0"/>
              </a:rPr>
              <a:t>". </a:t>
            </a:r>
          </a:p>
          <a:p>
            <a:pPr algn="just"/>
            <a:r>
              <a:rPr lang="et-EE" b="1" dirty="0">
                <a:solidFill>
                  <a:schemeClr val="accent2"/>
                </a:solidFill>
              </a:rPr>
              <a:t>Liikumissoovitused eri haigusseisundite korral </a:t>
            </a:r>
            <a:r>
              <a:rPr lang="et-EE" dirty="0"/>
              <a:t>: FYSS uuendatud versioonis "</a:t>
            </a:r>
            <a:r>
              <a:rPr lang="et-EE" dirty="0" err="1"/>
              <a:t>Physical</a:t>
            </a:r>
            <a:r>
              <a:rPr lang="et-EE" dirty="0"/>
              <a:t> </a:t>
            </a:r>
            <a:r>
              <a:rPr lang="et-EE" dirty="0" err="1"/>
              <a:t>Activity</a:t>
            </a:r>
            <a:r>
              <a:rPr lang="et-EE" dirty="0"/>
              <a:t> in </a:t>
            </a:r>
            <a:r>
              <a:rPr lang="et-EE" dirty="0" err="1"/>
              <a:t>the</a:t>
            </a:r>
            <a:r>
              <a:rPr lang="et-EE" dirty="0"/>
              <a:t> </a:t>
            </a:r>
            <a:r>
              <a:rPr lang="et-EE" dirty="0" err="1"/>
              <a:t>Prevention</a:t>
            </a:r>
            <a:r>
              <a:rPr lang="et-EE" dirty="0"/>
              <a:t> and </a:t>
            </a:r>
            <a:r>
              <a:rPr lang="et-EE" dirty="0" err="1"/>
              <a:t>Treatment</a:t>
            </a:r>
            <a:r>
              <a:rPr lang="et-EE" dirty="0"/>
              <a:t> of </a:t>
            </a:r>
            <a:r>
              <a:rPr lang="et-EE" dirty="0" err="1"/>
              <a:t>Disease</a:t>
            </a:r>
            <a:r>
              <a:rPr lang="et-EE" dirty="0"/>
              <a:t>. A </a:t>
            </a:r>
            <a:r>
              <a:rPr lang="et-EE" dirty="0" err="1"/>
              <a:t>summary</a:t>
            </a:r>
            <a:r>
              <a:rPr lang="et-EE" dirty="0"/>
              <a:t> of </a:t>
            </a:r>
            <a:r>
              <a:rPr lang="et-EE" dirty="0" err="1"/>
              <a:t>evidence</a:t>
            </a:r>
            <a:r>
              <a:rPr lang="et-EE" dirty="0"/>
              <a:t> and </a:t>
            </a:r>
            <a:r>
              <a:rPr lang="et-EE" dirty="0" err="1"/>
              <a:t>diagnosis-specific</a:t>
            </a:r>
            <a:r>
              <a:rPr lang="et-EE" dirty="0"/>
              <a:t> </a:t>
            </a:r>
            <a:r>
              <a:rPr lang="et-EE" dirty="0" err="1"/>
              <a:t>recommendations</a:t>
            </a:r>
            <a:r>
              <a:rPr lang="et-EE" dirty="0"/>
              <a:t> on </a:t>
            </a:r>
            <a:r>
              <a:rPr lang="et-EE" dirty="0" err="1"/>
              <a:t>physical</a:t>
            </a:r>
            <a:r>
              <a:rPr lang="et-EE" dirty="0"/>
              <a:t> </a:t>
            </a:r>
            <a:r>
              <a:rPr lang="et-EE" dirty="0" err="1"/>
              <a:t>activity</a:t>
            </a:r>
            <a:r>
              <a:rPr lang="et-EE" dirty="0"/>
              <a:t>" </a:t>
            </a:r>
            <a:r>
              <a:rPr lang="et-EE" dirty="0">
                <a:hlinkClick r:id="rId2"/>
              </a:rPr>
              <a:t>https://www.fyss.se</a:t>
            </a:r>
            <a:r>
              <a:rPr lang="et-EE" dirty="0"/>
              <a:t>/.../FYSS-short-English-and-translated...</a:t>
            </a:r>
          </a:p>
        </p:txBody>
      </p:sp>
      <p:pic>
        <p:nvPicPr>
          <p:cNvPr id="13318" name="Picture 6" descr="Foto kirjeldus ei ole saadaval.">
            <a:extLst>
              <a:ext uri="{FF2B5EF4-FFF2-40B4-BE49-F238E27FC236}">
                <a16:creationId xmlns:a16="http://schemas.microsoft.com/office/drawing/2014/main" id="{3603E838-D16C-2068-773D-AABFF5989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364" y="2114550"/>
            <a:ext cx="3099431"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567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5EF1F0B-E8A4-BEC2-E5DE-926498FE3230}"/>
              </a:ext>
            </a:extLst>
          </p:cNvPr>
          <p:cNvSpPr>
            <a:spLocks noGrp="1"/>
          </p:cNvSpPr>
          <p:nvPr>
            <p:ph type="title"/>
          </p:nvPr>
        </p:nvSpPr>
        <p:spPr/>
        <p:txBody>
          <a:bodyPr/>
          <a:lstStyle/>
          <a:p>
            <a:r>
              <a:rPr lang="et-EE" dirty="0"/>
              <a:t>Suveseminar ja UH koolitused</a:t>
            </a:r>
          </a:p>
        </p:txBody>
      </p:sp>
      <p:sp>
        <p:nvSpPr>
          <p:cNvPr id="3" name="Sisu kohatäide 2">
            <a:extLst>
              <a:ext uri="{FF2B5EF4-FFF2-40B4-BE49-F238E27FC236}">
                <a16:creationId xmlns:a16="http://schemas.microsoft.com/office/drawing/2014/main" id="{D9F4E819-F59C-A538-796C-CDFC1233E0B3}"/>
              </a:ext>
            </a:extLst>
          </p:cNvPr>
          <p:cNvSpPr>
            <a:spLocks noGrp="1"/>
          </p:cNvSpPr>
          <p:nvPr>
            <p:ph idx="1"/>
          </p:nvPr>
        </p:nvSpPr>
        <p:spPr>
          <a:xfrm>
            <a:off x="1097280" y="1845734"/>
            <a:ext cx="6160770" cy="4023360"/>
          </a:xfrm>
        </p:spPr>
        <p:txBody>
          <a:bodyPr/>
          <a:lstStyle/>
          <a:p>
            <a:r>
              <a:rPr lang="et-EE" dirty="0"/>
              <a:t>6-7.septembril toimus Pärnus seltsi suveseminar Kaks päeva olid täis sisukaid loenguid ja töötubasid. </a:t>
            </a:r>
          </a:p>
          <a:p>
            <a:r>
              <a:rPr lang="et-EE" dirty="0"/>
              <a:t>Lisaks tutvustas Pärnu Haigla taastusravikeskuse uus juhataja dr. Mai Vaht keskuse statsionaarset ja ambulatoorset osakonda. </a:t>
            </a:r>
          </a:p>
          <a:p>
            <a:endParaRPr lang="et-EE" dirty="0"/>
          </a:p>
          <a:p>
            <a:r>
              <a:rPr lang="et-EE" dirty="0"/>
              <a:t>Suveseminari UH koolitusest innustatuna toimus 6-7 dets. ka 2 päevane luulihaskonna UH koolitus</a:t>
            </a:r>
          </a:p>
        </p:txBody>
      </p:sp>
      <p:pic>
        <p:nvPicPr>
          <p:cNvPr id="11266" name="Picture 2" descr="Võib olla pilt järgmisest: 6 inimest, õppivad inimesed ja haigla">
            <a:extLst>
              <a:ext uri="{FF2B5EF4-FFF2-40B4-BE49-F238E27FC236}">
                <a16:creationId xmlns:a16="http://schemas.microsoft.com/office/drawing/2014/main" id="{41748D59-A7BE-CD47-C12C-7204B2B51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943100"/>
            <a:ext cx="30861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1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D73EEC4-9EFB-27F9-1538-2E8FF03F0921}"/>
              </a:ext>
            </a:extLst>
          </p:cNvPr>
          <p:cNvSpPr>
            <a:spLocks noGrp="1"/>
          </p:cNvSpPr>
          <p:nvPr>
            <p:ph type="title"/>
          </p:nvPr>
        </p:nvSpPr>
        <p:spPr/>
        <p:txBody>
          <a:bodyPr/>
          <a:lstStyle/>
          <a:p>
            <a:r>
              <a:rPr lang="et-EE" dirty="0" err="1"/>
              <a:t>Balti-ja</a:t>
            </a:r>
            <a:r>
              <a:rPr lang="et-EE" dirty="0"/>
              <a:t> põhjameremaade koostöö</a:t>
            </a:r>
          </a:p>
        </p:txBody>
      </p:sp>
      <p:sp>
        <p:nvSpPr>
          <p:cNvPr id="3" name="Sisu kohatäide 2">
            <a:extLst>
              <a:ext uri="{FF2B5EF4-FFF2-40B4-BE49-F238E27FC236}">
                <a16:creationId xmlns:a16="http://schemas.microsoft.com/office/drawing/2014/main" id="{D10BEE0C-295A-483D-9450-0DA1BBD6A6E7}"/>
              </a:ext>
            </a:extLst>
          </p:cNvPr>
          <p:cNvSpPr>
            <a:spLocks noGrp="1"/>
          </p:cNvSpPr>
          <p:nvPr>
            <p:ph idx="1"/>
          </p:nvPr>
        </p:nvSpPr>
        <p:spPr>
          <a:xfrm>
            <a:off x="1097280" y="1845734"/>
            <a:ext cx="4122420" cy="4023360"/>
          </a:xfrm>
        </p:spPr>
        <p:txBody>
          <a:bodyPr/>
          <a:lstStyle/>
          <a:p>
            <a:r>
              <a:rPr lang="et-EE" dirty="0"/>
              <a:t>TÜK taastusarstid dr. Aet </a:t>
            </a:r>
            <a:r>
              <a:rPr lang="et-EE" dirty="0" err="1"/>
              <a:t>Lukmann</a:t>
            </a:r>
            <a:r>
              <a:rPr lang="et-EE" dirty="0"/>
              <a:t> ja dr. </a:t>
            </a:r>
            <a:r>
              <a:rPr lang="et-EE" dirty="0" err="1"/>
              <a:t>Ronald</a:t>
            </a:r>
            <a:r>
              <a:rPr lang="et-EE" dirty="0"/>
              <a:t> Rätsep koos logopeedide Lagle </a:t>
            </a:r>
            <a:r>
              <a:rPr lang="et-EE" dirty="0" err="1"/>
              <a:t>Lehese</a:t>
            </a:r>
            <a:r>
              <a:rPr lang="et-EE" dirty="0"/>
              <a:t> ja Merje Viigandiga ning </a:t>
            </a:r>
            <a:r>
              <a:rPr lang="et-EE" b="1" dirty="0"/>
              <a:t>dr. </a:t>
            </a:r>
            <a:r>
              <a:rPr lang="et-EE" b="1" dirty="0" err="1"/>
              <a:t>Aydan</a:t>
            </a:r>
            <a:r>
              <a:rPr lang="et-EE" b="1" dirty="0"/>
              <a:t> Oraliga </a:t>
            </a:r>
            <a:r>
              <a:rPr lang="et-EE" dirty="0"/>
              <a:t>Istanbuli Ülikoolist peale BNCPRM 2024 esimese päeva ettekandeid Palangas. Lagle </a:t>
            </a:r>
            <a:r>
              <a:rPr lang="et-EE" dirty="0" err="1"/>
              <a:t>Lehese</a:t>
            </a:r>
            <a:r>
              <a:rPr lang="et-EE" dirty="0"/>
              <a:t> ja </a:t>
            </a:r>
            <a:r>
              <a:rPr lang="et-EE" dirty="0" err="1"/>
              <a:t>Ronald</a:t>
            </a:r>
            <a:r>
              <a:rPr lang="et-EE" dirty="0"/>
              <a:t> Rätsepa ettekanne oli </a:t>
            </a:r>
            <a:r>
              <a:rPr lang="et-EE" dirty="0" err="1"/>
              <a:t>düsfaagia</a:t>
            </a:r>
            <a:r>
              <a:rPr lang="et-EE" dirty="0"/>
              <a:t> uuringutest ja ravitaktikast </a:t>
            </a:r>
            <a:r>
              <a:rPr lang="et-EE" dirty="0" err="1"/>
              <a:t>TÜK-s</a:t>
            </a:r>
            <a:r>
              <a:rPr lang="et-EE" dirty="0"/>
              <a:t>.</a:t>
            </a:r>
          </a:p>
        </p:txBody>
      </p:sp>
      <p:pic>
        <p:nvPicPr>
          <p:cNvPr id="9218" name="Picture 2" descr="Võib olla pilt järgmisest: 5 inimest ja tekst">
            <a:extLst>
              <a:ext uri="{FF2B5EF4-FFF2-40B4-BE49-F238E27FC236}">
                <a16:creationId xmlns:a16="http://schemas.microsoft.com/office/drawing/2014/main" id="{27C22BD4-199C-7837-994C-58AA542C0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19843"/>
            <a:ext cx="51435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51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F6A2F8B-F8CE-9B77-FB06-A45B06B7513F}"/>
              </a:ext>
            </a:extLst>
          </p:cNvPr>
          <p:cNvSpPr>
            <a:spLocks noGrp="1"/>
          </p:cNvSpPr>
          <p:nvPr>
            <p:ph type="title"/>
          </p:nvPr>
        </p:nvSpPr>
        <p:spPr/>
        <p:txBody>
          <a:bodyPr/>
          <a:lstStyle/>
          <a:p>
            <a:r>
              <a:rPr lang="et-EE" dirty="0"/>
              <a:t>Residentuuriprogramm ja EPA-d</a:t>
            </a:r>
          </a:p>
        </p:txBody>
      </p:sp>
      <p:sp>
        <p:nvSpPr>
          <p:cNvPr id="3" name="Sisu kohatäide 2">
            <a:extLst>
              <a:ext uri="{FF2B5EF4-FFF2-40B4-BE49-F238E27FC236}">
                <a16:creationId xmlns:a16="http://schemas.microsoft.com/office/drawing/2014/main" id="{EA149321-40FB-C775-A0D7-DE79F4BD64A4}"/>
              </a:ext>
            </a:extLst>
          </p:cNvPr>
          <p:cNvSpPr>
            <a:spLocks noGrp="1"/>
          </p:cNvSpPr>
          <p:nvPr>
            <p:ph idx="1"/>
          </p:nvPr>
        </p:nvSpPr>
        <p:spPr>
          <a:xfrm>
            <a:off x="1097280" y="1845734"/>
            <a:ext cx="6389370" cy="4023360"/>
          </a:xfrm>
        </p:spPr>
        <p:txBody>
          <a:bodyPr>
            <a:normAutofit/>
          </a:bodyPr>
          <a:lstStyle/>
          <a:p>
            <a:pPr algn="just"/>
            <a:r>
              <a:rPr lang="et-EE" dirty="0"/>
              <a:t>TÜ residentuuriprogrammi arendusseminaride sarja raames toimus kohtumine, et koondada tabelisse erialased pädevused, mille arenguid on edaspidi residentuuri vältel võimalik reaalselt juhendajate poolt hinnata. Pildile jäid taastusravi ja spordimeditsiini töögruppide liikmed.</a:t>
            </a:r>
          </a:p>
          <a:p>
            <a:pPr algn="just"/>
            <a:r>
              <a:rPr lang="et-EE" dirty="0"/>
              <a:t>29.11.24 kohtus ETAS juhatus koos taastusravi residentide õppeprotsessi kaasatud kolleegidega Tartu Loodusmajas, et kuulata dr. </a:t>
            </a:r>
            <a:r>
              <a:rPr lang="et-EE" dirty="0" err="1"/>
              <a:t>Lukmanni</a:t>
            </a:r>
            <a:r>
              <a:rPr lang="et-EE" dirty="0"/>
              <a:t> ettekannet teemal Eriarsti pädevused taastusravis. </a:t>
            </a:r>
          </a:p>
          <a:p>
            <a:pPr algn="just"/>
            <a:r>
              <a:rPr lang="et-EE" dirty="0"/>
              <a:t>Lühidalt EPA-deks nimetatud eriarsti pädevused on iga eriala jaoks olulised võtmetegevused, mille oskusi hindavad juhendajad kõigi 4 residentuuriaasta vältel. </a:t>
            </a:r>
          </a:p>
        </p:txBody>
      </p:sp>
      <p:pic>
        <p:nvPicPr>
          <p:cNvPr id="5122" name="Picture 2" descr="Võib olla pilt järgmisest: 5 inimest">
            <a:extLst>
              <a:ext uri="{FF2B5EF4-FFF2-40B4-BE49-F238E27FC236}">
                <a16:creationId xmlns:a16="http://schemas.microsoft.com/office/drawing/2014/main" id="{089D01B7-8005-6B3B-3638-8876285D8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252" y="1845734"/>
            <a:ext cx="3390428" cy="19071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õib olla pilt järgmisest: 7 inimest, õppivad inimesed ja prillid">
            <a:extLst>
              <a:ext uri="{FF2B5EF4-FFF2-40B4-BE49-F238E27FC236}">
                <a16:creationId xmlns:a16="http://schemas.microsoft.com/office/drawing/2014/main" id="{55993DEC-4F29-BC6C-C8CA-C49F21A90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506" y="3962098"/>
            <a:ext cx="3350174" cy="217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14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7A77E75-05FD-6D4D-9220-C3651085247E}"/>
              </a:ext>
            </a:extLst>
          </p:cNvPr>
          <p:cNvSpPr>
            <a:spLocks noGrp="1"/>
          </p:cNvSpPr>
          <p:nvPr>
            <p:ph type="title"/>
          </p:nvPr>
        </p:nvSpPr>
        <p:spPr/>
        <p:txBody>
          <a:bodyPr/>
          <a:lstStyle/>
          <a:p>
            <a:r>
              <a:rPr lang="et-EE" dirty="0"/>
              <a:t>Koostöö tudengitega</a:t>
            </a:r>
          </a:p>
        </p:txBody>
      </p:sp>
      <p:sp>
        <p:nvSpPr>
          <p:cNvPr id="3" name="Sisu kohatäide 2">
            <a:extLst>
              <a:ext uri="{FF2B5EF4-FFF2-40B4-BE49-F238E27FC236}">
                <a16:creationId xmlns:a16="http://schemas.microsoft.com/office/drawing/2014/main" id="{F1BB09AB-51F7-7CAA-53DE-2D5D18A2ADCC}"/>
              </a:ext>
            </a:extLst>
          </p:cNvPr>
          <p:cNvSpPr>
            <a:spLocks noGrp="1"/>
          </p:cNvSpPr>
          <p:nvPr>
            <p:ph idx="1"/>
          </p:nvPr>
        </p:nvSpPr>
        <p:spPr>
          <a:xfrm>
            <a:off x="1097280" y="1845734"/>
            <a:ext cx="5970270" cy="4023360"/>
          </a:xfrm>
        </p:spPr>
        <p:txBody>
          <a:bodyPr>
            <a:normAutofit/>
          </a:bodyPr>
          <a:lstStyle/>
          <a:p>
            <a:r>
              <a:rPr lang="et-EE" dirty="0"/>
              <a:t>Aprillis tegi dr. Roland Rätsep V kursuse tudengitele nende lõpupeol ettekande taastusravist kui erialast.</a:t>
            </a:r>
          </a:p>
          <a:p>
            <a:r>
              <a:rPr lang="et-EE" dirty="0"/>
              <a:t>Septembris osales ETAS  EAÜS karjääripäeval TÜ raamatukogus. Tudengid said suhelda nii haiglate kui erialaseltsidega. TÜK taastusarstid dr. Annika Albert </a:t>
            </a:r>
            <a:r>
              <a:rPr lang="et-EE" dirty="0" err="1"/>
              <a:t>Aksjonov</a:t>
            </a:r>
            <a:r>
              <a:rPr lang="et-EE" dirty="0"/>
              <a:t> ja dr. Anet Kibin viisid läbi töötoa, kus tutvustasid taastusarsti rolli erinevate haigustega patsientide raviteekondades. </a:t>
            </a:r>
            <a:r>
              <a:rPr lang="et-EE" dirty="0">
                <a:hlinkClick r:id="rId2"/>
              </a:rPr>
              <a:t>www.eays.ee</a:t>
            </a:r>
            <a:endParaRPr lang="et-EE" dirty="0"/>
          </a:p>
          <a:p>
            <a:r>
              <a:rPr lang="et-EE" dirty="0"/>
              <a:t>TUDENGITE TAASTUSRAVIRING  keskendus seekord neeruhaige aitamise võimalustele. 4. kursuse arstiteaduskonna tudeng Marta Johanna Truumaa ettekande neeruhaiguste taastusravist. </a:t>
            </a:r>
          </a:p>
          <a:p>
            <a:endParaRPr lang="et-EE" dirty="0"/>
          </a:p>
        </p:txBody>
      </p:sp>
      <p:pic>
        <p:nvPicPr>
          <p:cNvPr id="4098" name="Picture 2" descr="Võib olla pilt järgmisest: 5 inimest ja tekst">
            <a:extLst>
              <a:ext uri="{FF2B5EF4-FFF2-40B4-BE49-F238E27FC236}">
                <a16:creationId xmlns:a16="http://schemas.microsoft.com/office/drawing/2014/main" id="{20AAF608-992B-4B37-4FD5-78A87DCE3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482" y="1914524"/>
            <a:ext cx="3086431"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1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BD65C47-7358-0122-1293-BDDFAB6A9D96}"/>
              </a:ext>
            </a:extLst>
          </p:cNvPr>
          <p:cNvSpPr>
            <a:spLocks noGrp="1"/>
          </p:cNvSpPr>
          <p:nvPr>
            <p:ph type="title"/>
          </p:nvPr>
        </p:nvSpPr>
        <p:spPr/>
        <p:txBody>
          <a:bodyPr/>
          <a:lstStyle/>
          <a:p>
            <a:r>
              <a:rPr lang="et-EE" dirty="0"/>
              <a:t>Koostöö </a:t>
            </a:r>
            <a:r>
              <a:rPr lang="et-EE" dirty="0" err="1"/>
              <a:t>SOM-ga</a:t>
            </a:r>
            <a:endParaRPr lang="et-EE" dirty="0"/>
          </a:p>
        </p:txBody>
      </p:sp>
      <p:sp>
        <p:nvSpPr>
          <p:cNvPr id="3" name="Sisu kohatäide 2">
            <a:extLst>
              <a:ext uri="{FF2B5EF4-FFF2-40B4-BE49-F238E27FC236}">
                <a16:creationId xmlns:a16="http://schemas.microsoft.com/office/drawing/2014/main" id="{81B10E76-C228-9143-2F71-C80A2CA3E86D}"/>
              </a:ext>
            </a:extLst>
          </p:cNvPr>
          <p:cNvSpPr>
            <a:spLocks noGrp="1"/>
          </p:cNvSpPr>
          <p:nvPr>
            <p:ph idx="1"/>
          </p:nvPr>
        </p:nvSpPr>
        <p:spPr>
          <a:xfrm>
            <a:off x="1097280" y="1845734"/>
            <a:ext cx="6608445" cy="4023360"/>
          </a:xfrm>
        </p:spPr>
        <p:txBody>
          <a:bodyPr>
            <a:normAutofit/>
          </a:bodyPr>
          <a:lstStyle/>
          <a:p>
            <a:pPr algn="l"/>
            <a:r>
              <a:rPr lang="et-EE" b="0" i="0" dirty="0">
                <a:solidFill>
                  <a:srgbClr val="080809"/>
                </a:solidFill>
                <a:effectLst/>
                <a:latin typeface="Segoe UI Historic" panose="020B0502040204020203" pitchFamily="34" charset="0"/>
              </a:rPr>
              <a:t>28-29.11.24 toimus Tartus seminar Terviseseisundipõhised sekkumised kui osa rehabilitatsioonist. </a:t>
            </a:r>
          </a:p>
          <a:p>
            <a:pPr algn="l"/>
            <a:r>
              <a:rPr lang="et-EE" b="0" i="0" dirty="0">
                <a:solidFill>
                  <a:srgbClr val="080809"/>
                </a:solidFill>
                <a:effectLst/>
                <a:latin typeface="Segoe UI Historic" panose="020B0502040204020203" pitchFamily="34" charset="0"/>
              </a:rPr>
              <a:t>Taastusarstidel soovitame kindlasti tutvuda WHO koostatud tõenduspõhiste taastusravi ja rehabilitatsiooni sekkumistega erinevate terviseseisundite korral </a:t>
            </a:r>
            <a:r>
              <a:rPr lang="et-EE" b="1" i="0" u="none" strike="noStrike" dirty="0">
                <a:solidFill>
                  <a:srgbClr val="080809"/>
                </a:solidFill>
                <a:effectLst/>
                <a:latin typeface="inherit"/>
                <a:hlinkClick r:id="rId2"/>
              </a:rPr>
              <a:t>https://www.who.int/.../package-of-interventions-for...</a:t>
            </a:r>
            <a:endParaRPr lang="et-EE" b="1" i="0" u="none" strike="noStrike" dirty="0">
              <a:solidFill>
                <a:srgbClr val="080809"/>
              </a:solidFill>
              <a:effectLst/>
              <a:latin typeface="inherit"/>
            </a:endParaRPr>
          </a:p>
          <a:p>
            <a:pPr algn="l"/>
            <a:endParaRPr lang="et-EE" b="1" dirty="0">
              <a:solidFill>
                <a:srgbClr val="080809"/>
              </a:solidFill>
              <a:latin typeface="inherit"/>
            </a:endParaRPr>
          </a:p>
          <a:p>
            <a:pPr algn="l"/>
            <a:r>
              <a:rPr lang="et-EE" i="0" dirty="0">
                <a:solidFill>
                  <a:srgbClr val="080809"/>
                </a:solidFill>
                <a:effectLst/>
                <a:latin typeface="inherit"/>
              </a:rPr>
              <a:t>Plaanime antud teemal ka </a:t>
            </a:r>
            <a:r>
              <a:rPr lang="et-EE" i="0" dirty="0" err="1">
                <a:solidFill>
                  <a:srgbClr val="080809"/>
                </a:solidFill>
                <a:effectLst/>
                <a:latin typeface="inherit"/>
              </a:rPr>
              <a:t>vebinari</a:t>
            </a:r>
            <a:r>
              <a:rPr lang="et-EE" i="0" dirty="0">
                <a:solidFill>
                  <a:srgbClr val="080809"/>
                </a:solidFill>
                <a:effectLst/>
                <a:latin typeface="inherit"/>
              </a:rPr>
              <a:t> 2025 alguses</a:t>
            </a:r>
          </a:p>
          <a:p>
            <a:pPr algn="l"/>
            <a:endParaRPr lang="et-EE" i="0" dirty="0">
              <a:solidFill>
                <a:srgbClr val="080809"/>
              </a:solidFill>
              <a:effectLst/>
              <a:latin typeface="Segoe UI Historic" panose="020B0502040204020203" pitchFamily="34" charset="0"/>
            </a:endParaRPr>
          </a:p>
          <a:p>
            <a:pPr algn="l"/>
            <a:r>
              <a:rPr lang="et-EE" sz="1400" b="0" i="0" dirty="0">
                <a:solidFill>
                  <a:srgbClr val="080809"/>
                </a:solidFill>
                <a:effectLst/>
                <a:latin typeface="Segoe UI Historic" panose="020B0502040204020203" pitchFamily="34" charset="0"/>
              </a:rPr>
              <a:t>Pildile jäid Tiina Tammik, Brit Tammiste, Karin </a:t>
            </a:r>
            <a:r>
              <a:rPr lang="et-EE" sz="1400" b="0" i="0" dirty="0" err="1">
                <a:solidFill>
                  <a:srgbClr val="080809"/>
                </a:solidFill>
                <a:effectLst/>
                <a:latin typeface="Segoe UI Historic" panose="020B0502040204020203" pitchFamily="34" charset="0"/>
              </a:rPr>
              <a:t>Hanga</a:t>
            </a:r>
            <a:r>
              <a:rPr lang="et-EE" sz="1400" b="0" i="0" dirty="0">
                <a:solidFill>
                  <a:srgbClr val="080809"/>
                </a:solidFill>
                <a:effectLst/>
                <a:latin typeface="Segoe UI Historic" panose="020B0502040204020203" pitchFamily="34" charset="0"/>
              </a:rPr>
              <a:t> ja Varje-Riin Tuulik</a:t>
            </a:r>
            <a:endParaRPr lang="et-EE" sz="1400" dirty="0"/>
          </a:p>
        </p:txBody>
      </p:sp>
      <p:pic>
        <p:nvPicPr>
          <p:cNvPr id="3076" name="Picture 4" descr="Võib olla pilt järgmisest: 4 inimest ja tekst">
            <a:extLst>
              <a:ext uri="{FF2B5EF4-FFF2-40B4-BE49-F238E27FC236}">
                <a16:creationId xmlns:a16="http://schemas.microsoft.com/office/drawing/2014/main" id="{2CBDC3E1-0CF8-7DC0-038A-CAC3E7645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2409824"/>
            <a:ext cx="3679210"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736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DA649E7-9D4D-25CE-CFC3-5B4A02FFA160}"/>
              </a:ext>
            </a:extLst>
          </p:cNvPr>
          <p:cNvSpPr>
            <a:spLocks noGrp="1"/>
          </p:cNvSpPr>
          <p:nvPr>
            <p:ph type="title"/>
          </p:nvPr>
        </p:nvSpPr>
        <p:spPr/>
        <p:txBody>
          <a:bodyPr/>
          <a:lstStyle/>
          <a:p>
            <a:r>
              <a:rPr lang="et-EE" dirty="0"/>
              <a:t>Koostöö Tervisekassaga</a:t>
            </a:r>
          </a:p>
        </p:txBody>
      </p:sp>
      <p:sp>
        <p:nvSpPr>
          <p:cNvPr id="3" name="Sisu kohatäide 2">
            <a:extLst>
              <a:ext uri="{FF2B5EF4-FFF2-40B4-BE49-F238E27FC236}">
                <a16:creationId xmlns:a16="http://schemas.microsoft.com/office/drawing/2014/main" id="{EAB445E3-D627-D86A-CE2B-92FC4A45F313}"/>
              </a:ext>
            </a:extLst>
          </p:cNvPr>
          <p:cNvSpPr>
            <a:spLocks noGrp="1"/>
          </p:cNvSpPr>
          <p:nvPr>
            <p:ph idx="1"/>
          </p:nvPr>
        </p:nvSpPr>
        <p:spPr>
          <a:xfrm>
            <a:off x="800100" y="1845734"/>
            <a:ext cx="10355580" cy="3945466"/>
          </a:xfrm>
        </p:spPr>
        <p:txBody>
          <a:bodyPr>
            <a:noAutofit/>
          </a:bodyPr>
          <a:lstStyle/>
          <a:p>
            <a:pPr algn="just"/>
            <a:r>
              <a:rPr lang="et-EE" sz="1800" dirty="0"/>
              <a:t>Valmis </a:t>
            </a:r>
            <a:r>
              <a:rPr lang="et-EE" sz="1800" b="1" dirty="0"/>
              <a:t>Insuldi raviteekonna standard, </a:t>
            </a:r>
            <a:r>
              <a:rPr lang="et-EE" sz="1800" dirty="0"/>
              <a:t>mis rakendub alates 01.01.2025 ning tulemuspõhine tasumudel 01.07.2025. Standardiga koos rakenduvad ravi rahastamise lepinguga reguleeritud jälgimisindikaatorid, mis võimaldavad koguda standardiseeritud informatsiooni insuldipatsientide ravist ja käsitlusest asutuste tasemel. Kogutud informatsiooni kuvatakse insuldi raviteekonna töölaual, mille kasutamise osas jagatakse täpsemat informatsiooni jaanuaris toimuva infotunni raames.</a:t>
            </a:r>
          </a:p>
          <a:p>
            <a:pPr algn="just"/>
            <a:r>
              <a:rPr lang="et-EE" sz="1800" dirty="0"/>
              <a:t>Kinnitamisel on  </a:t>
            </a:r>
            <a:r>
              <a:rPr lang="et-EE" sz="1800" b="1" dirty="0"/>
              <a:t>südamepuudulikkuse raviteekonna standard</a:t>
            </a:r>
            <a:r>
              <a:rPr lang="et-EE" sz="1800" dirty="0"/>
              <a:t>, mis kirjeldavad kahte etappi regionaalhaigla teeninduspiirkonnas (Tartu Ülikooli Kliinikum koos perearstide, taastusravi, </a:t>
            </a:r>
            <a:r>
              <a:rPr lang="et-EE" sz="1800" dirty="0" err="1"/>
              <a:t>võrgustunud</a:t>
            </a:r>
            <a:r>
              <a:rPr lang="et-EE" sz="1800" dirty="0"/>
              <a:t> haiglate, Viljandi haigla, Ida-Viru Keskhaigla ja Narva haiglaga): sh </a:t>
            </a:r>
            <a:r>
              <a:rPr lang="et-EE" sz="1800" b="1" dirty="0"/>
              <a:t>Teekond 1 aasta jooksul alates esmasest diagnoosimisest ja Teekond 1 aasta jooksul peale haiguse dekompensatsiooni (hospitaliseerimist) </a:t>
            </a:r>
          </a:p>
          <a:p>
            <a:pPr algn="just"/>
            <a:r>
              <a:rPr lang="et-EE" sz="1800" dirty="0"/>
              <a:t>Kiirendiprogrammi raames kaardistas projektimeeskond hetkeolukorra ning praegused probleemid. Uue standardi kasutuselevõtt lahendab kaardistamisel ilmnenud murekohad, täpsustatud on patsiendi liikumine ja meditsiinitasandite vastutus. Hetkel puuduvad standardist tulemus-ja kvaliteedimõõdikud, mis lisanduvad sinna jaanuari jooksul. Lõppraport koos kogu protsessi kirjelduse ja analüüsiga avaldatakse kiirendiprogrammi lõppraportis veebruari lõpus.</a:t>
            </a:r>
          </a:p>
        </p:txBody>
      </p:sp>
    </p:spTree>
    <p:extLst>
      <p:ext uri="{BB962C8B-B14F-4D97-AF65-F5344CB8AC3E}">
        <p14:creationId xmlns:p14="http://schemas.microsoft.com/office/powerpoint/2010/main" val="3058718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28B4938-F080-C4F7-A584-36979800BC4C}"/>
              </a:ext>
            </a:extLst>
          </p:cNvPr>
          <p:cNvSpPr>
            <a:spLocks noGrp="1"/>
          </p:cNvSpPr>
          <p:nvPr>
            <p:ph type="title"/>
          </p:nvPr>
        </p:nvSpPr>
        <p:spPr/>
        <p:txBody>
          <a:bodyPr/>
          <a:lstStyle/>
          <a:p>
            <a:r>
              <a:rPr lang="et-EE" dirty="0"/>
              <a:t>Trükised</a:t>
            </a:r>
          </a:p>
        </p:txBody>
      </p:sp>
      <p:sp>
        <p:nvSpPr>
          <p:cNvPr id="3" name="Sisu kohatäide 2">
            <a:extLst>
              <a:ext uri="{FF2B5EF4-FFF2-40B4-BE49-F238E27FC236}">
                <a16:creationId xmlns:a16="http://schemas.microsoft.com/office/drawing/2014/main" id="{DC51A890-D190-B3C8-6567-FA5C7182967A}"/>
              </a:ext>
            </a:extLst>
          </p:cNvPr>
          <p:cNvSpPr>
            <a:spLocks noGrp="1"/>
          </p:cNvSpPr>
          <p:nvPr>
            <p:ph idx="1"/>
          </p:nvPr>
        </p:nvSpPr>
        <p:spPr>
          <a:xfrm>
            <a:off x="1097280" y="1845734"/>
            <a:ext cx="6408420" cy="4023360"/>
          </a:xfrm>
        </p:spPr>
        <p:txBody>
          <a:bodyPr/>
          <a:lstStyle/>
          <a:p>
            <a:r>
              <a:rPr lang="et-EE" dirty="0"/>
              <a:t>Taastusarstide töös on oluline osa patsientide nõustamisel ja ülekoormusvalude ennetamisel. </a:t>
            </a:r>
          </a:p>
          <a:p>
            <a:r>
              <a:rPr lang="et-EE" dirty="0"/>
              <a:t>2024 ilmus trükist taastusarstide Eve </a:t>
            </a:r>
            <a:r>
              <a:rPr lang="et-EE" dirty="0" err="1"/>
              <a:t>Sooba</a:t>
            </a:r>
            <a:r>
              <a:rPr lang="et-EE" dirty="0"/>
              <a:t>, </a:t>
            </a:r>
            <a:r>
              <a:rPr lang="et-EE" dirty="0" err="1"/>
              <a:t>Annelii</a:t>
            </a:r>
            <a:r>
              <a:rPr lang="et-EE" dirty="0"/>
              <a:t> Jürgensoni, Mai Vahti ja Varje-Riin Tuuliku osalusel kirjutatud kogumik "Arvutikasutaja tervis", kus seekord on teemaks istuva sundasendi ja vaimse pingega arvutitööga kaasnevad tervisemured ning nende ennetus ja ravi.</a:t>
            </a:r>
          </a:p>
        </p:txBody>
      </p:sp>
      <p:pic>
        <p:nvPicPr>
          <p:cNvPr id="8194" name="Picture 2" descr="Võib olla pilt järgmisest: 1 isik ja tekst">
            <a:extLst>
              <a:ext uri="{FF2B5EF4-FFF2-40B4-BE49-F238E27FC236}">
                <a16:creationId xmlns:a16="http://schemas.microsoft.com/office/drawing/2014/main" id="{B80C7192-7F5E-46E5-A7D0-6BF5B11B4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4344" y="1841923"/>
            <a:ext cx="2984619"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58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936447A-5421-74F9-D459-B9991D04B54B}"/>
              </a:ext>
            </a:extLst>
          </p:cNvPr>
          <p:cNvSpPr>
            <a:spLocks noGrp="1"/>
          </p:cNvSpPr>
          <p:nvPr>
            <p:ph type="title"/>
          </p:nvPr>
        </p:nvSpPr>
        <p:spPr/>
        <p:txBody>
          <a:bodyPr/>
          <a:lstStyle/>
          <a:p>
            <a:r>
              <a:rPr lang="et-EE" dirty="0"/>
              <a:t>Tunnustused</a:t>
            </a:r>
          </a:p>
        </p:txBody>
      </p:sp>
      <p:sp>
        <p:nvSpPr>
          <p:cNvPr id="3" name="Sisu kohatäide 2">
            <a:extLst>
              <a:ext uri="{FF2B5EF4-FFF2-40B4-BE49-F238E27FC236}">
                <a16:creationId xmlns:a16="http://schemas.microsoft.com/office/drawing/2014/main" id="{DDD1BAB4-A8B3-F540-FBC7-B85C7D57077C}"/>
              </a:ext>
            </a:extLst>
          </p:cNvPr>
          <p:cNvSpPr>
            <a:spLocks noGrp="1"/>
          </p:cNvSpPr>
          <p:nvPr>
            <p:ph idx="1"/>
          </p:nvPr>
        </p:nvSpPr>
        <p:spPr>
          <a:xfrm>
            <a:off x="1163903" y="3057524"/>
            <a:ext cx="2443717" cy="180975"/>
          </a:xfrm>
        </p:spPr>
        <p:txBody>
          <a:bodyPr>
            <a:normAutofit fontScale="32500" lnSpcReduction="20000"/>
          </a:bodyPr>
          <a:lstStyle/>
          <a:p>
            <a:r>
              <a:rPr lang="et-EE" dirty="0"/>
              <a:t>Foto </a:t>
            </a:r>
            <a:r>
              <a:rPr lang="et-EE" dirty="0" err="1"/>
              <a:t>Raigo</a:t>
            </a:r>
            <a:r>
              <a:rPr lang="et-EE" dirty="0"/>
              <a:t> Pajula</a:t>
            </a:r>
          </a:p>
        </p:txBody>
      </p:sp>
      <p:pic>
        <p:nvPicPr>
          <p:cNvPr id="6146" name="Picture 2">
            <a:extLst>
              <a:ext uri="{FF2B5EF4-FFF2-40B4-BE49-F238E27FC236}">
                <a16:creationId xmlns:a16="http://schemas.microsoft.com/office/drawing/2014/main" id="{569BD003-225E-D9DC-FB16-58AD42BF6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569" y="1800225"/>
            <a:ext cx="401017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lt 3">
            <a:extLst>
              <a:ext uri="{FF2B5EF4-FFF2-40B4-BE49-F238E27FC236}">
                <a16:creationId xmlns:a16="http://schemas.microsoft.com/office/drawing/2014/main" id="{5980DEA9-D099-E109-EC88-61F235C8F74A}"/>
              </a:ext>
            </a:extLst>
          </p:cNvPr>
          <p:cNvPicPr>
            <a:picLocks noChangeAspect="1"/>
          </p:cNvPicPr>
          <p:nvPr/>
        </p:nvPicPr>
        <p:blipFill>
          <a:blip r:embed="rId3"/>
          <a:stretch>
            <a:fillRect/>
          </a:stretch>
        </p:blipFill>
        <p:spPr>
          <a:xfrm>
            <a:off x="8305673" y="1737360"/>
            <a:ext cx="3007995" cy="4387731"/>
          </a:xfrm>
          <a:prstGeom prst="rect">
            <a:avLst/>
          </a:prstGeom>
        </p:spPr>
      </p:pic>
      <p:sp>
        <p:nvSpPr>
          <p:cNvPr id="6" name="TextBox 5">
            <a:extLst>
              <a:ext uri="{FF2B5EF4-FFF2-40B4-BE49-F238E27FC236}">
                <a16:creationId xmlns:a16="http://schemas.microsoft.com/office/drawing/2014/main" id="{CDF0190F-5EC4-96E1-8CE1-0785111DB575}"/>
              </a:ext>
            </a:extLst>
          </p:cNvPr>
          <p:cNvSpPr txBox="1"/>
          <p:nvPr/>
        </p:nvSpPr>
        <p:spPr>
          <a:xfrm>
            <a:off x="1097280" y="1992629"/>
            <a:ext cx="2576965" cy="3170099"/>
          </a:xfrm>
          <a:prstGeom prst="rect">
            <a:avLst/>
          </a:prstGeom>
          <a:noFill/>
        </p:spPr>
        <p:txBody>
          <a:bodyPr wrap="square" rtlCol="0">
            <a:spAutoFit/>
          </a:bodyPr>
          <a:lstStyle/>
          <a:p>
            <a:r>
              <a:rPr lang="et-EE" sz="2000" b="1" dirty="0"/>
              <a:t>D</a:t>
            </a:r>
            <a:r>
              <a:rPr lang="fi-FI" sz="2000" b="1" dirty="0"/>
              <a:t>r. Ruth </a:t>
            </a:r>
            <a:r>
              <a:rPr lang="fi-FI" sz="2000" b="1" dirty="0" err="1"/>
              <a:t>Kivistik</a:t>
            </a:r>
            <a:r>
              <a:rPr lang="fi-FI" sz="2000" b="1" dirty="0"/>
              <a:t> </a:t>
            </a:r>
            <a:r>
              <a:rPr lang="fi-FI" sz="2000" dirty="0" err="1"/>
              <a:t>valiti</a:t>
            </a:r>
            <a:r>
              <a:rPr lang="fi-FI" sz="2000" dirty="0"/>
              <a:t> Ida-Tallinna </a:t>
            </a:r>
            <a:r>
              <a:rPr lang="fi-FI" sz="2000" dirty="0" err="1"/>
              <a:t>Keskhaigla</a:t>
            </a:r>
            <a:r>
              <a:rPr lang="fi-FI" sz="2000" dirty="0"/>
              <a:t> </a:t>
            </a:r>
            <a:r>
              <a:rPr lang="fi-FI" sz="2000" dirty="0" err="1"/>
              <a:t>aasta</a:t>
            </a:r>
            <a:r>
              <a:rPr lang="fi-FI" sz="2000" dirty="0"/>
              <a:t> </a:t>
            </a:r>
            <a:r>
              <a:rPr lang="fi-FI" sz="2000" dirty="0" err="1"/>
              <a:t>arstiks</a:t>
            </a:r>
            <a:r>
              <a:rPr lang="fi-FI" sz="2000" dirty="0"/>
              <a:t>! </a:t>
            </a:r>
            <a:endParaRPr lang="et-EE" sz="2000" dirty="0"/>
          </a:p>
          <a:p>
            <a:endParaRPr lang="et-EE" sz="2000" dirty="0"/>
          </a:p>
          <a:p>
            <a:endParaRPr lang="et-EE" sz="2000" dirty="0"/>
          </a:p>
          <a:p>
            <a:r>
              <a:rPr lang="et-EE" sz="2000" b="1" dirty="0"/>
              <a:t>Dr. Tiina Tammik </a:t>
            </a:r>
            <a:r>
              <a:rPr lang="et-EE" sz="2000" dirty="0"/>
              <a:t>valiti 2024 aasta enim patsientide tänusõnu pälvinud Kliinikumi töötajaks.</a:t>
            </a:r>
          </a:p>
        </p:txBody>
      </p:sp>
    </p:spTree>
    <p:extLst>
      <p:ext uri="{BB962C8B-B14F-4D97-AF65-F5344CB8AC3E}">
        <p14:creationId xmlns:p14="http://schemas.microsoft.com/office/powerpoint/2010/main" val="1411164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F734591-1BA1-67A4-CE40-AA7DB2598E6A}"/>
              </a:ext>
            </a:extLst>
          </p:cNvPr>
          <p:cNvSpPr>
            <a:spLocks noGrp="1"/>
          </p:cNvSpPr>
          <p:nvPr>
            <p:ph type="title"/>
          </p:nvPr>
        </p:nvSpPr>
        <p:spPr/>
        <p:txBody>
          <a:bodyPr/>
          <a:lstStyle/>
          <a:p>
            <a:r>
              <a:rPr lang="et-EE" dirty="0"/>
              <a:t>Residentuuri lõpetajad</a:t>
            </a:r>
          </a:p>
        </p:txBody>
      </p:sp>
      <p:sp>
        <p:nvSpPr>
          <p:cNvPr id="3" name="Sisu kohatäide 2">
            <a:extLst>
              <a:ext uri="{FF2B5EF4-FFF2-40B4-BE49-F238E27FC236}">
                <a16:creationId xmlns:a16="http://schemas.microsoft.com/office/drawing/2014/main" id="{8CF0C439-EFEE-F941-67CF-C2947FC47F1E}"/>
              </a:ext>
            </a:extLst>
          </p:cNvPr>
          <p:cNvSpPr>
            <a:spLocks noGrp="1"/>
          </p:cNvSpPr>
          <p:nvPr>
            <p:ph idx="1"/>
          </p:nvPr>
        </p:nvSpPr>
        <p:spPr>
          <a:xfrm>
            <a:off x="1097280" y="1845734"/>
            <a:ext cx="6113146" cy="4023360"/>
          </a:xfrm>
        </p:spPr>
        <p:txBody>
          <a:bodyPr>
            <a:normAutofit lnSpcReduction="10000"/>
          </a:bodyPr>
          <a:lstStyle/>
          <a:p>
            <a:r>
              <a:rPr lang="et-EE" dirty="0"/>
              <a:t>Aprillis sooritas edukalt taastusravi eriala residentuuri lõpueksami </a:t>
            </a:r>
            <a:r>
              <a:rPr lang="et-EE" b="1" dirty="0"/>
              <a:t>dr. Anet Kibin </a:t>
            </a:r>
            <a:r>
              <a:rPr lang="et-EE" dirty="0"/>
              <a:t>ja töötab täna </a:t>
            </a:r>
            <a:r>
              <a:rPr lang="et-EE" dirty="0" err="1"/>
              <a:t>TÜK-s</a:t>
            </a:r>
            <a:endParaRPr lang="et-EE" dirty="0"/>
          </a:p>
          <a:p>
            <a:r>
              <a:rPr lang="et-EE" dirty="0"/>
              <a:t>Augustis toimus taastusravi residentuuri lõpueksam ja selle sooritasid edukalt </a:t>
            </a:r>
          </a:p>
          <a:p>
            <a:r>
              <a:rPr lang="et-EE" b="1" dirty="0"/>
              <a:t>dr. Helga </a:t>
            </a:r>
            <a:r>
              <a:rPr lang="et-EE" b="1" dirty="0" err="1"/>
              <a:t>Suija</a:t>
            </a:r>
            <a:r>
              <a:rPr lang="et-EE" dirty="0"/>
              <a:t>, kes töötab täna HNRK-s</a:t>
            </a:r>
          </a:p>
          <a:p>
            <a:r>
              <a:rPr lang="et-EE" b="1" dirty="0"/>
              <a:t>dr. Aive Kalinina </a:t>
            </a:r>
            <a:r>
              <a:rPr lang="et-EE" dirty="0"/>
              <a:t>, kel on ka günekoloogi kutse ja huvi just vaagnapõhja taastusravi vastu töötades </a:t>
            </a:r>
            <a:r>
              <a:rPr lang="et-EE" dirty="0" err="1"/>
              <a:t>Bodytherapy</a:t>
            </a:r>
            <a:r>
              <a:rPr lang="et-EE" dirty="0"/>
              <a:t> firmas Tallinnas ja Tartus.</a:t>
            </a:r>
          </a:p>
          <a:p>
            <a:r>
              <a:rPr lang="et-EE" dirty="0"/>
              <a:t>Eksamikomisjon küsis residentidelt ka tagasisidet residentuuriperioodi kohta ja siinkohal tuleb välja tuua mõlema residendi kiitvad sõnad dr. Malle </a:t>
            </a:r>
            <a:r>
              <a:rPr lang="et-EE" dirty="0" err="1"/>
              <a:t>Pakkanen</a:t>
            </a:r>
            <a:r>
              <a:rPr lang="et-EE" dirty="0"/>
              <a:t> i kui väga hea juhendaja aadressil.</a:t>
            </a:r>
          </a:p>
        </p:txBody>
      </p:sp>
      <p:pic>
        <p:nvPicPr>
          <p:cNvPr id="16388" name="Picture 4" descr="Foto kirjeldus ei ole saadaval.">
            <a:extLst>
              <a:ext uri="{FF2B5EF4-FFF2-40B4-BE49-F238E27FC236}">
                <a16:creationId xmlns:a16="http://schemas.microsoft.com/office/drawing/2014/main" id="{A61B0B49-186E-1753-683C-DDA002C44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276" y="3214377"/>
            <a:ext cx="3621404" cy="27160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õib olla pilt järgmisest: 5 inimest, õppivad inimesed ja tekst">
            <a:extLst>
              <a:ext uri="{FF2B5EF4-FFF2-40B4-BE49-F238E27FC236}">
                <a16:creationId xmlns:a16="http://schemas.microsoft.com/office/drawing/2014/main" id="{7FD5BC7C-94B3-E95F-DE07-D231F242E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276" y="1930443"/>
            <a:ext cx="3621404" cy="135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3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3E123E5-FA07-6F53-23C3-3C0C4F573B37}"/>
              </a:ext>
            </a:extLst>
          </p:cNvPr>
          <p:cNvSpPr>
            <a:spLocks noGrp="1"/>
          </p:cNvSpPr>
          <p:nvPr>
            <p:ph type="title"/>
          </p:nvPr>
        </p:nvSpPr>
        <p:spPr/>
        <p:txBody>
          <a:bodyPr/>
          <a:lstStyle/>
          <a:p>
            <a:r>
              <a:rPr lang="et-EE" dirty="0"/>
              <a:t>Koolituskava 2025</a:t>
            </a:r>
          </a:p>
        </p:txBody>
      </p:sp>
      <p:sp>
        <p:nvSpPr>
          <p:cNvPr id="3" name="Sisu kohatäide 2">
            <a:extLst>
              <a:ext uri="{FF2B5EF4-FFF2-40B4-BE49-F238E27FC236}">
                <a16:creationId xmlns:a16="http://schemas.microsoft.com/office/drawing/2014/main" id="{0059F891-00C3-7A8A-4902-665D372B1FF3}"/>
              </a:ext>
            </a:extLst>
          </p:cNvPr>
          <p:cNvSpPr>
            <a:spLocks noGrp="1"/>
          </p:cNvSpPr>
          <p:nvPr>
            <p:ph idx="1"/>
          </p:nvPr>
        </p:nvSpPr>
        <p:spPr/>
        <p:txBody>
          <a:bodyPr>
            <a:normAutofit/>
          </a:bodyPr>
          <a:lstStyle/>
          <a:p>
            <a:r>
              <a:rPr lang="et-EE" dirty="0"/>
              <a:t>Koolitused on leitavad kodulehe koolituskalendris</a:t>
            </a:r>
          </a:p>
          <a:p>
            <a:r>
              <a:rPr lang="et-EE" dirty="0">
                <a:hlinkClick r:id="rId2"/>
              </a:rPr>
              <a:t>https://etas.ee/koolituskalender/</a:t>
            </a:r>
            <a:endParaRPr lang="et-EE" dirty="0"/>
          </a:p>
          <a:p>
            <a:endParaRPr lang="et-EE" dirty="0"/>
          </a:p>
          <a:p>
            <a:r>
              <a:rPr lang="et-EE" dirty="0"/>
              <a:t>9-10. mai 2025 toimub Toilas kevadseminar ja ETAS aastakoosolek</a:t>
            </a:r>
          </a:p>
          <a:p>
            <a:r>
              <a:rPr lang="et-EE" dirty="0"/>
              <a:t>Sekka mõned veebinarid ja kui on huvilisi, võime planeerida ka koolitusreisi Leetu.</a:t>
            </a:r>
          </a:p>
          <a:p>
            <a:r>
              <a:rPr lang="et-EE" dirty="0"/>
              <a:t>13. novembril tähistatakse rahvusvahelist taastusravi päeva, püüame leida võimalust seda ka tähistada.</a:t>
            </a:r>
          </a:p>
        </p:txBody>
      </p:sp>
    </p:spTree>
    <p:extLst>
      <p:ext uri="{BB962C8B-B14F-4D97-AF65-F5344CB8AC3E}">
        <p14:creationId xmlns:p14="http://schemas.microsoft.com/office/powerpoint/2010/main" val="2460409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B0E93C0-BCF1-41AD-98D8-E00B0D767397}"/>
              </a:ext>
            </a:extLst>
          </p:cNvPr>
          <p:cNvSpPr>
            <a:spLocks noGrp="1"/>
          </p:cNvSpPr>
          <p:nvPr>
            <p:ph type="title"/>
          </p:nvPr>
        </p:nvSpPr>
        <p:spPr/>
        <p:txBody>
          <a:bodyPr/>
          <a:lstStyle/>
          <a:p>
            <a:endParaRPr lang="et-EE"/>
          </a:p>
        </p:txBody>
      </p:sp>
      <p:pic>
        <p:nvPicPr>
          <p:cNvPr id="2050" name="Picture 2" descr="Võib olla pilt järgmisest: loorilased ja tekst">
            <a:extLst>
              <a:ext uri="{FF2B5EF4-FFF2-40B4-BE49-F238E27FC236}">
                <a16:creationId xmlns:a16="http://schemas.microsoft.com/office/drawing/2014/main" id="{ACA86E60-B73D-7E0F-F9A4-9333AC501C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0791" y="1846263"/>
            <a:ext cx="5670744"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65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D5DE75F-6728-0E34-63A9-8812EEE35EB6}"/>
              </a:ext>
            </a:extLst>
          </p:cNvPr>
          <p:cNvSpPr>
            <a:spLocks noGrp="1"/>
          </p:cNvSpPr>
          <p:nvPr>
            <p:ph type="title"/>
          </p:nvPr>
        </p:nvSpPr>
        <p:spPr/>
        <p:txBody>
          <a:bodyPr/>
          <a:lstStyle/>
          <a:p>
            <a:r>
              <a:rPr lang="et-EE" dirty="0"/>
              <a:t>Kolleegi kaotus</a:t>
            </a:r>
          </a:p>
        </p:txBody>
      </p:sp>
      <p:sp>
        <p:nvSpPr>
          <p:cNvPr id="3" name="Sisu kohatäide 2">
            <a:extLst>
              <a:ext uri="{FF2B5EF4-FFF2-40B4-BE49-F238E27FC236}">
                <a16:creationId xmlns:a16="http://schemas.microsoft.com/office/drawing/2014/main" id="{2508C30A-BEE5-1777-05B7-212B48660A74}"/>
              </a:ext>
            </a:extLst>
          </p:cNvPr>
          <p:cNvSpPr>
            <a:spLocks noGrp="1"/>
          </p:cNvSpPr>
          <p:nvPr>
            <p:ph idx="1"/>
          </p:nvPr>
        </p:nvSpPr>
        <p:spPr>
          <a:xfrm>
            <a:off x="1097281" y="1845734"/>
            <a:ext cx="5579744" cy="4023360"/>
          </a:xfrm>
        </p:spPr>
        <p:txBody>
          <a:bodyPr>
            <a:normAutofit/>
          </a:bodyPr>
          <a:lstStyle/>
          <a:p>
            <a:r>
              <a:rPr lang="et-EE" dirty="0"/>
              <a:t>Eesti taastusarstid on kaotanud traagilise õnnetuse läbi hea kolleegi </a:t>
            </a:r>
            <a:r>
              <a:rPr lang="et-EE" b="1" dirty="0"/>
              <a:t>dr. Aet Ristmägi</a:t>
            </a:r>
            <a:r>
              <a:rPr lang="et-EE" dirty="0"/>
              <a:t>. </a:t>
            </a:r>
          </a:p>
          <a:p>
            <a:r>
              <a:rPr lang="et-EE" dirty="0"/>
              <a:t>Dr. Ristmägi töötas Soomes, kuid hoidis Eesti kolleegidega tihedat kontakti osaledes nii Eestis erialastel üritustel ettekannetega kui pakkudes Poris koolitusi. </a:t>
            </a:r>
          </a:p>
          <a:p>
            <a:r>
              <a:rPr lang="et-EE" dirty="0"/>
              <a:t>Jääme meenutama Aeta kui suurepärast taastusarsti ja abivalmis kolleegi, kes panustas väga palju, et hoida enda erialast taset kõrgel ja oli alati valmis oma teadmisi ka teistega jagama</a:t>
            </a:r>
          </a:p>
          <a:p>
            <a:endParaRPr lang="et-EE" dirty="0"/>
          </a:p>
        </p:txBody>
      </p:sp>
      <p:pic>
        <p:nvPicPr>
          <p:cNvPr id="17422" name="Picture 14" descr="Võib olla pilt järgmisest: 1 isik ja luu">
            <a:extLst>
              <a:ext uri="{FF2B5EF4-FFF2-40B4-BE49-F238E27FC236}">
                <a16:creationId xmlns:a16="http://schemas.microsoft.com/office/drawing/2014/main" id="{063EC4C9-C66C-4C3D-D876-450BED7F4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349" y="1924050"/>
            <a:ext cx="3793331"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002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D534623-96B9-1897-47B1-27B08BB002DE}"/>
              </a:ext>
            </a:extLst>
          </p:cNvPr>
          <p:cNvSpPr>
            <a:spLocks noGrp="1"/>
          </p:cNvSpPr>
          <p:nvPr>
            <p:ph type="title"/>
          </p:nvPr>
        </p:nvSpPr>
        <p:spPr/>
        <p:txBody>
          <a:bodyPr/>
          <a:lstStyle/>
          <a:p>
            <a:r>
              <a:rPr lang="et-EE" dirty="0"/>
              <a:t>Sertifikaadid</a:t>
            </a:r>
          </a:p>
        </p:txBody>
      </p:sp>
      <p:sp>
        <p:nvSpPr>
          <p:cNvPr id="3" name="Sisu kohatäide 2">
            <a:extLst>
              <a:ext uri="{FF2B5EF4-FFF2-40B4-BE49-F238E27FC236}">
                <a16:creationId xmlns:a16="http://schemas.microsoft.com/office/drawing/2014/main" id="{8047FF37-6E0F-C0E1-3081-37CBB2C02449}"/>
              </a:ext>
            </a:extLst>
          </p:cNvPr>
          <p:cNvSpPr>
            <a:spLocks noGrp="1"/>
          </p:cNvSpPr>
          <p:nvPr>
            <p:ph idx="1"/>
          </p:nvPr>
        </p:nvSpPr>
        <p:spPr>
          <a:xfrm>
            <a:off x="1097281" y="1845735"/>
            <a:ext cx="4751069" cy="3088216"/>
          </a:xfrm>
        </p:spPr>
        <p:txBody>
          <a:bodyPr>
            <a:normAutofit lnSpcReduction="10000"/>
          </a:bodyPr>
          <a:lstStyle/>
          <a:p>
            <a:r>
              <a:rPr lang="et-EE" dirty="0"/>
              <a:t>Taastusarst dr. Eduard </a:t>
            </a:r>
            <a:r>
              <a:rPr lang="et-EE" dirty="0" err="1"/>
              <a:t>Tsvetkovile</a:t>
            </a:r>
            <a:r>
              <a:rPr lang="et-EE" dirty="0"/>
              <a:t> (</a:t>
            </a:r>
            <a:r>
              <a:rPr lang="et-EE" dirty="0" err="1"/>
              <a:t>Medicum</a:t>
            </a:r>
            <a:r>
              <a:rPr lang="et-EE" dirty="0"/>
              <a:t>) omistati </a:t>
            </a:r>
            <a:r>
              <a:rPr lang="et-EE" b="1" dirty="0" err="1"/>
              <a:t>European</a:t>
            </a:r>
            <a:r>
              <a:rPr lang="et-EE" b="1" dirty="0"/>
              <a:t> </a:t>
            </a:r>
            <a:r>
              <a:rPr lang="et-EE" b="1" dirty="0" err="1"/>
              <a:t>Association</a:t>
            </a:r>
            <a:r>
              <a:rPr lang="et-EE" b="1" dirty="0"/>
              <a:t> of </a:t>
            </a:r>
            <a:r>
              <a:rPr lang="et-EE" b="1" dirty="0" err="1"/>
              <a:t>Preventive</a:t>
            </a:r>
            <a:r>
              <a:rPr lang="et-EE" b="1" dirty="0"/>
              <a:t> </a:t>
            </a:r>
            <a:r>
              <a:rPr lang="et-EE" b="1" dirty="0" err="1"/>
              <a:t>Cardiology</a:t>
            </a:r>
            <a:r>
              <a:rPr lang="et-EE" b="1" dirty="0"/>
              <a:t> sertifikaat</a:t>
            </a:r>
            <a:r>
              <a:rPr lang="et-EE" dirty="0"/>
              <a:t>. </a:t>
            </a:r>
          </a:p>
          <a:p>
            <a:endParaRPr lang="et-EE" dirty="0"/>
          </a:p>
          <a:p>
            <a:r>
              <a:rPr lang="et-EE" b="1" dirty="0"/>
              <a:t>Euroopa taastusarsti sertifikaate </a:t>
            </a:r>
            <a:r>
              <a:rPr lang="et-EE" dirty="0"/>
              <a:t>uuendasid sel aastal Aet </a:t>
            </a:r>
            <a:r>
              <a:rPr lang="et-EE" dirty="0" err="1"/>
              <a:t>Lukmann</a:t>
            </a:r>
            <a:r>
              <a:rPr lang="et-EE" dirty="0"/>
              <a:t> ja Varje-Riin Tuulik</a:t>
            </a:r>
          </a:p>
          <a:p>
            <a:r>
              <a:rPr lang="et-EE" dirty="0">
                <a:hlinkClick r:id="rId2"/>
              </a:rPr>
              <a:t>https://uems-prm.eu/prm-board-of-uems/</a:t>
            </a:r>
            <a:r>
              <a:rPr lang="et-EE" dirty="0"/>
              <a:t> </a:t>
            </a:r>
          </a:p>
          <a:p>
            <a:r>
              <a:rPr lang="et-EE" b="1" dirty="0">
                <a:solidFill>
                  <a:schemeClr val="accent2"/>
                </a:solidFill>
              </a:rPr>
              <a:t>UEMS-i 2025 aasta eksam toimub 30.mail.2025, avalduse tähtaeg 31.03.25</a:t>
            </a:r>
          </a:p>
          <a:p>
            <a:endParaRPr lang="et-EE" dirty="0"/>
          </a:p>
        </p:txBody>
      </p:sp>
      <p:pic>
        <p:nvPicPr>
          <p:cNvPr id="7170" name="Picture 2" descr="Võib olla pilt järgmisest: 2 inimest, röntgen, prillid, haigla ja tekst">
            <a:extLst>
              <a:ext uri="{FF2B5EF4-FFF2-40B4-BE49-F238E27FC236}">
                <a16:creationId xmlns:a16="http://schemas.microsoft.com/office/drawing/2014/main" id="{E3CBA0BB-3796-7C21-8685-03CB74D49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370" y="1924050"/>
            <a:ext cx="4516243" cy="3009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985E8A-B0DD-E2AD-3A69-9AFCB6BFF345}"/>
              </a:ext>
            </a:extLst>
          </p:cNvPr>
          <p:cNvSpPr txBox="1"/>
          <p:nvPr/>
        </p:nvSpPr>
        <p:spPr>
          <a:xfrm>
            <a:off x="1097280" y="5191126"/>
            <a:ext cx="10153333" cy="646331"/>
          </a:xfrm>
          <a:prstGeom prst="rect">
            <a:avLst/>
          </a:prstGeom>
          <a:noFill/>
        </p:spPr>
        <p:txBody>
          <a:bodyPr wrap="square" rtlCol="0">
            <a:spAutoFit/>
          </a:bodyPr>
          <a:lstStyle/>
          <a:p>
            <a:r>
              <a:rPr lang="et-EE" dirty="0"/>
              <a:t>Taastusraviprogramme saab akrediteerida </a:t>
            </a:r>
            <a:r>
              <a:rPr lang="et-EE" dirty="0" err="1"/>
              <a:t>UEMSi</a:t>
            </a:r>
            <a:r>
              <a:rPr lang="et-EE" dirty="0"/>
              <a:t> kaudu. Kliinilise komitee üks juhtfiguure on Läti kolleeg Anda Nulle. Vt. taotluse korda  https://uems-prm.eu/frequently-asked-questions/</a:t>
            </a:r>
          </a:p>
        </p:txBody>
      </p:sp>
    </p:spTree>
    <p:extLst>
      <p:ext uri="{BB962C8B-B14F-4D97-AF65-F5344CB8AC3E}">
        <p14:creationId xmlns:p14="http://schemas.microsoft.com/office/powerpoint/2010/main" val="335814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7286B4B-062A-F1DE-4408-4D10A094A703}"/>
              </a:ext>
            </a:extLst>
          </p:cNvPr>
          <p:cNvSpPr>
            <a:spLocks noGrp="1"/>
          </p:cNvSpPr>
          <p:nvPr>
            <p:ph type="title"/>
          </p:nvPr>
        </p:nvSpPr>
        <p:spPr/>
        <p:txBody>
          <a:bodyPr/>
          <a:lstStyle/>
          <a:p>
            <a:r>
              <a:rPr lang="et-EE" dirty="0"/>
              <a:t>Euroopa taastusravi konverents</a:t>
            </a:r>
          </a:p>
        </p:txBody>
      </p:sp>
      <p:sp>
        <p:nvSpPr>
          <p:cNvPr id="3" name="Sisu kohatäide 2">
            <a:extLst>
              <a:ext uri="{FF2B5EF4-FFF2-40B4-BE49-F238E27FC236}">
                <a16:creationId xmlns:a16="http://schemas.microsoft.com/office/drawing/2014/main" id="{AC30D51F-C5D3-12B4-5F65-08D689B97555}"/>
              </a:ext>
            </a:extLst>
          </p:cNvPr>
          <p:cNvSpPr>
            <a:spLocks noGrp="1"/>
          </p:cNvSpPr>
          <p:nvPr>
            <p:ph idx="1"/>
          </p:nvPr>
        </p:nvSpPr>
        <p:spPr>
          <a:xfrm>
            <a:off x="1097280" y="1845734"/>
            <a:ext cx="3160395" cy="4023360"/>
          </a:xfrm>
        </p:spPr>
        <p:txBody>
          <a:bodyPr/>
          <a:lstStyle/>
          <a:p>
            <a:r>
              <a:rPr lang="et-EE" dirty="0"/>
              <a:t>23-27.aprillil toimus päikselises Sloveenias 24. Euroopa Taastusravi konverents. Suulise ettekandega südamehaigete taastusravist esines TÜK taastusarst dr. </a:t>
            </a:r>
            <a:r>
              <a:rPr lang="et-EE" dirty="0" err="1"/>
              <a:t>Vučica</a:t>
            </a:r>
            <a:r>
              <a:rPr lang="et-EE" dirty="0"/>
              <a:t>, ITK taastusarstid dr. </a:t>
            </a:r>
            <a:r>
              <a:rPr lang="et-EE" dirty="0" err="1"/>
              <a:t>Sooba</a:t>
            </a:r>
            <a:r>
              <a:rPr lang="et-EE" dirty="0"/>
              <a:t> ja dr. </a:t>
            </a:r>
            <a:r>
              <a:rPr lang="et-EE" dirty="0" err="1"/>
              <a:t>Gapeyeva</a:t>
            </a:r>
            <a:r>
              <a:rPr lang="et-EE" dirty="0"/>
              <a:t> esinesid </a:t>
            </a:r>
            <a:r>
              <a:rPr lang="et-EE" dirty="0" err="1"/>
              <a:t>posterettekannetega</a:t>
            </a:r>
            <a:r>
              <a:rPr lang="et-EE" dirty="0"/>
              <a:t>.</a:t>
            </a:r>
          </a:p>
        </p:txBody>
      </p:sp>
      <p:pic>
        <p:nvPicPr>
          <p:cNvPr id="15362" name="Picture 2" descr="Võib olla pilt järgmisest: 1 isik ja tekst sisuga: 2024 Rehabilitation 24th European Congress of Physical and ESPRM Medicine ESPRM .0 2524 รดีม, Slovenia 23 p22a 9။ Congress of SlovenianSociety Slovenlan Society for Physical and Rebabilitation Medicine">
            <a:extLst>
              <a:ext uri="{FF2B5EF4-FFF2-40B4-BE49-F238E27FC236}">
                <a16:creationId xmlns:a16="http://schemas.microsoft.com/office/drawing/2014/main" id="{89E9C413-AAA4-AF24-30CA-647D63F96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917" y="1981199"/>
            <a:ext cx="2230696" cy="35337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Võib olla pilt järgmisest: 2 inimest ja tekst">
            <a:extLst>
              <a:ext uri="{FF2B5EF4-FFF2-40B4-BE49-F238E27FC236}">
                <a16:creationId xmlns:a16="http://schemas.microsoft.com/office/drawing/2014/main" id="{D38F6962-73D9-744F-6C2F-01B2999E1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070" y="1981199"/>
            <a:ext cx="3930506"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81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80ADF1F-CA5A-C230-1155-1483139409CB}"/>
              </a:ext>
            </a:extLst>
          </p:cNvPr>
          <p:cNvSpPr>
            <a:spLocks noGrp="1"/>
          </p:cNvSpPr>
          <p:nvPr>
            <p:ph type="title"/>
          </p:nvPr>
        </p:nvSpPr>
        <p:spPr/>
        <p:txBody>
          <a:bodyPr/>
          <a:lstStyle/>
          <a:p>
            <a:r>
              <a:rPr lang="et-EE" dirty="0"/>
              <a:t>Ettekanded-koolitused</a:t>
            </a:r>
          </a:p>
        </p:txBody>
      </p:sp>
      <p:sp>
        <p:nvSpPr>
          <p:cNvPr id="3" name="Sisu kohatäide 2">
            <a:extLst>
              <a:ext uri="{FF2B5EF4-FFF2-40B4-BE49-F238E27FC236}">
                <a16:creationId xmlns:a16="http://schemas.microsoft.com/office/drawing/2014/main" id="{0169B410-80C3-2437-C8C3-013230AC8397}"/>
              </a:ext>
            </a:extLst>
          </p:cNvPr>
          <p:cNvSpPr>
            <a:spLocks noGrp="1"/>
          </p:cNvSpPr>
          <p:nvPr>
            <p:ph idx="1"/>
          </p:nvPr>
        </p:nvSpPr>
        <p:spPr>
          <a:xfrm>
            <a:off x="1097280" y="1845734"/>
            <a:ext cx="10058400" cy="4023360"/>
          </a:xfrm>
        </p:spPr>
        <p:txBody>
          <a:bodyPr>
            <a:normAutofit/>
          </a:bodyPr>
          <a:lstStyle/>
          <a:p>
            <a:r>
              <a:rPr lang="et-EE" dirty="0"/>
              <a:t>Kliinik2024 tegi ettekande "</a:t>
            </a:r>
            <a:r>
              <a:rPr lang="et-EE" dirty="0" err="1"/>
              <a:t>Osteoartroosi</a:t>
            </a:r>
            <a:r>
              <a:rPr lang="et-EE" dirty="0"/>
              <a:t> käsitlus taastusravi vaatenurgast" </a:t>
            </a:r>
            <a:r>
              <a:rPr lang="et-EE" dirty="0" err="1"/>
              <a:t>Medicumi</a:t>
            </a:r>
            <a:r>
              <a:rPr lang="et-EE" dirty="0"/>
              <a:t> taastusarst ja reumatoloog </a:t>
            </a:r>
            <a:r>
              <a:rPr lang="et-EE" b="1" dirty="0"/>
              <a:t>Aleksandra </a:t>
            </a:r>
            <a:r>
              <a:rPr lang="et-EE" b="1" dirty="0" err="1"/>
              <a:t>Butšelovskaja</a:t>
            </a:r>
            <a:r>
              <a:rPr lang="et-EE" b="1" dirty="0"/>
              <a:t> (</a:t>
            </a:r>
            <a:r>
              <a:rPr lang="et-EE" b="1" dirty="0" err="1"/>
              <a:t>Medicum</a:t>
            </a:r>
            <a:r>
              <a:rPr lang="et-EE" b="1" dirty="0"/>
              <a:t>)</a:t>
            </a:r>
            <a:r>
              <a:rPr lang="et-EE" dirty="0"/>
              <a:t>.</a:t>
            </a:r>
          </a:p>
          <a:p>
            <a:endParaRPr lang="et-EE" dirty="0"/>
          </a:p>
          <a:p>
            <a:r>
              <a:rPr lang="et-EE" b="1" dirty="0"/>
              <a:t>Eve </a:t>
            </a:r>
            <a:r>
              <a:rPr lang="et-EE" b="1" dirty="0" err="1"/>
              <a:t>Sooba</a:t>
            </a:r>
            <a:r>
              <a:rPr lang="et-EE" b="1" dirty="0"/>
              <a:t> (ITK) </a:t>
            </a:r>
            <a:r>
              <a:rPr lang="et-EE" dirty="0"/>
              <a:t>tegi ettekande veebinaril Artriidihaige taastusravi komponendid. Ettekanne on üks osa ravijuhendi ,,Põletikulise liigesehaigusega patsiendi käitlus esmatasandil" </a:t>
            </a:r>
          </a:p>
          <a:p>
            <a:endParaRPr lang="et-EE" dirty="0"/>
          </a:p>
          <a:p>
            <a:r>
              <a:rPr lang="et-EE" b="1" dirty="0"/>
              <a:t>Reet </a:t>
            </a:r>
            <a:r>
              <a:rPr lang="et-EE" b="1" dirty="0" err="1"/>
              <a:t>Pähklamägi</a:t>
            </a:r>
            <a:r>
              <a:rPr lang="et-EE" b="1" dirty="0"/>
              <a:t> (PERH Taastus- ja palliatiivravi kliinik, ambulatoorne osakond) </a:t>
            </a:r>
            <a:r>
              <a:rPr lang="et-EE" dirty="0"/>
              <a:t>esitas septembris Tartus toimunud PERH ja TÜK korraldatud taastusravi konverentsil „Ühiselt. Algusest lõpuni“ põhjaliku ülevaate lümfitursega patsiendi ravist ja taastusarsti rollist selles komplekses protsessis.</a:t>
            </a:r>
          </a:p>
          <a:p>
            <a:endParaRPr lang="et-EE" dirty="0"/>
          </a:p>
        </p:txBody>
      </p:sp>
    </p:spTree>
    <p:extLst>
      <p:ext uri="{BB962C8B-B14F-4D97-AF65-F5344CB8AC3E}">
        <p14:creationId xmlns:p14="http://schemas.microsoft.com/office/powerpoint/2010/main" val="295451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F3376F7-F634-AFC5-1F8E-A7DAB67EE357}"/>
              </a:ext>
            </a:extLst>
          </p:cNvPr>
          <p:cNvSpPr>
            <a:spLocks noGrp="1"/>
          </p:cNvSpPr>
          <p:nvPr>
            <p:ph type="title"/>
          </p:nvPr>
        </p:nvSpPr>
        <p:spPr/>
        <p:txBody>
          <a:bodyPr/>
          <a:lstStyle/>
          <a:p>
            <a:r>
              <a:rPr lang="et-EE" dirty="0"/>
              <a:t>ETAS </a:t>
            </a:r>
            <a:r>
              <a:rPr lang="et-EE" dirty="0" err="1"/>
              <a:t>vebinarid</a:t>
            </a:r>
            <a:endParaRPr lang="et-EE" dirty="0"/>
          </a:p>
        </p:txBody>
      </p:sp>
      <p:sp>
        <p:nvSpPr>
          <p:cNvPr id="3" name="Sisu kohatäide 2">
            <a:extLst>
              <a:ext uri="{FF2B5EF4-FFF2-40B4-BE49-F238E27FC236}">
                <a16:creationId xmlns:a16="http://schemas.microsoft.com/office/drawing/2014/main" id="{F89EA1D4-B9F5-5B4E-FEE4-81017D7687C5}"/>
              </a:ext>
            </a:extLst>
          </p:cNvPr>
          <p:cNvSpPr>
            <a:spLocks noGrp="1"/>
          </p:cNvSpPr>
          <p:nvPr>
            <p:ph idx="1"/>
          </p:nvPr>
        </p:nvSpPr>
        <p:spPr>
          <a:xfrm>
            <a:off x="1097280" y="1845734"/>
            <a:ext cx="10058400" cy="4023360"/>
          </a:xfrm>
        </p:spPr>
        <p:txBody>
          <a:bodyPr>
            <a:normAutofit/>
          </a:bodyPr>
          <a:lstStyle/>
          <a:p>
            <a:r>
              <a:rPr lang="et-EE" dirty="0"/>
              <a:t>5. aprillil toimus ETAS </a:t>
            </a:r>
            <a:r>
              <a:rPr lang="et-EE" dirty="0" err="1"/>
              <a:t>vebinar</a:t>
            </a:r>
            <a:r>
              <a:rPr lang="et-EE" dirty="0"/>
              <a:t>, kus </a:t>
            </a:r>
            <a:r>
              <a:rPr lang="et-EE" b="1" dirty="0"/>
              <a:t>Annika Albert </a:t>
            </a:r>
            <a:r>
              <a:rPr lang="et-EE" b="1" dirty="0" err="1"/>
              <a:t>Aksjonov</a:t>
            </a:r>
            <a:r>
              <a:rPr lang="et-EE" b="1" dirty="0"/>
              <a:t> </a:t>
            </a:r>
            <a:r>
              <a:rPr lang="et-EE" dirty="0"/>
              <a:t>annab ülevaate </a:t>
            </a:r>
            <a:r>
              <a:rPr lang="et-EE" dirty="0" err="1"/>
              <a:t>lipödeemi</a:t>
            </a:r>
            <a:r>
              <a:rPr lang="et-EE" dirty="0"/>
              <a:t> tekkemehhanismidest, ravivõimalustest ja uuemast infost, mida käsitleti 2023 aasta oktoobris toimunud esimesel </a:t>
            </a:r>
            <a:r>
              <a:rPr lang="et-EE" dirty="0" err="1"/>
              <a:t>lipödeemi</a:t>
            </a:r>
            <a:r>
              <a:rPr lang="et-EE" dirty="0"/>
              <a:t> rahvusvahelisel konverentsil. </a:t>
            </a:r>
          </a:p>
          <a:p>
            <a:r>
              <a:rPr lang="et-EE" dirty="0"/>
              <a:t>27.09.24 Saksamaal töötav </a:t>
            </a:r>
            <a:r>
              <a:rPr lang="et-EE" dirty="0" err="1"/>
              <a:t>valurarst</a:t>
            </a:r>
            <a:r>
              <a:rPr lang="et-EE" dirty="0"/>
              <a:t> dr. </a:t>
            </a:r>
            <a:r>
              <a:rPr lang="et-EE" b="1" dirty="0"/>
              <a:t>Liisi Mägi tegi </a:t>
            </a:r>
            <a:r>
              <a:rPr lang="et-EE" dirty="0"/>
              <a:t>ettekande Valumeditsiin — põhitõed, kroonilise valu diagnostika ja ravi printsiibid</a:t>
            </a:r>
          </a:p>
        </p:txBody>
      </p:sp>
    </p:spTree>
    <p:extLst>
      <p:ext uri="{BB962C8B-B14F-4D97-AF65-F5344CB8AC3E}">
        <p14:creationId xmlns:p14="http://schemas.microsoft.com/office/powerpoint/2010/main" val="1367916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CF070EE-4808-E807-161E-A716B49FB147}"/>
              </a:ext>
            </a:extLst>
          </p:cNvPr>
          <p:cNvSpPr>
            <a:spLocks noGrp="1"/>
          </p:cNvSpPr>
          <p:nvPr>
            <p:ph type="title"/>
          </p:nvPr>
        </p:nvSpPr>
        <p:spPr/>
        <p:txBody>
          <a:bodyPr/>
          <a:lstStyle/>
          <a:p>
            <a:r>
              <a:rPr lang="et-EE" dirty="0"/>
              <a:t>Taastusravi arengukava kohtumised</a:t>
            </a:r>
          </a:p>
        </p:txBody>
      </p:sp>
      <p:sp>
        <p:nvSpPr>
          <p:cNvPr id="3" name="Sisu kohatäide 2">
            <a:extLst>
              <a:ext uri="{FF2B5EF4-FFF2-40B4-BE49-F238E27FC236}">
                <a16:creationId xmlns:a16="http://schemas.microsoft.com/office/drawing/2014/main" id="{2D8AB3A8-FF1B-7D76-7304-E99AA0D4FE77}"/>
              </a:ext>
            </a:extLst>
          </p:cNvPr>
          <p:cNvSpPr>
            <a:spLocks noGrp="1"/>
          </p:cNvSpPr>
          <p:nvPr>
            <p:ph idx="1"/>
          </p:nvPr>
        </p:nvSpPr>
        <p:spPr>
          <a:xfrm>
            <a:off x="1097280" y="1845734"/>
            <a:ext cx="6036945" cy="4023360"/>
          </a:xfrm>
        </p:spPr>
        <p:txBody>
          <a:bodyPr>
            <a:normAutofit fontScale="85000" lnSpcReduction="10000"/>
          </a:bodyPr>
          <a:lstStyle/>
          <a:p>
            <a:r>
              <a:rPr lang="et-EE" dirty="0"/>
              <a:t>7.mail toimus kohtumine PERH-s et tänada põhjalike sisendite eest Taastusravi eriala arengukava uuendamisse Eesti Kliiniliste Psühholoogide Kutseliidu, Eesti Tegevusterapeutide Liidu,  Eesti Logopeedide Ühingu, Eesti Kliiniliste Logopeedide Seltsi, Eesti Füsioterapeutide Liidu ja Eesti Lümfiteraapia Liidu esindajaid. Samuti täname koosolekul osalenud perearsti dr. </a:t>
            </a:r>
            <a:r>
              <a:rPr lang="et-EE" dirty="0" err="1"/>
              <a:t>Ingerainenit</a:t>
            </a:r>
            <a:r>
              <a:rPr lang="et-EE" dirty="0"/>
              <a:t> heade mõtete ja sisendite eest. </a:t>
            </a:r>
          </a:p>
          <a:p>
            <a:r>
              <a:rPr lang="et-EE" dirty="0"/>
              <a:t>Suveseminaril arutleti taastusravi eriala uue arengukava (2025-2035) prioriteetide üle. </a:t>
            </a:r>
          </a:p>
          <a:p>
            <a:r>
              <a:rPr lang="et-EE" dirty="0"/>
              <a:t>29.11.2024 andis dr. Jürgenson ETAS juhatusele veebiettekandena ülevaate Taastusravi arengukava hetkeseisudest. Kogutud on osaliselt andmed eri asutute võimaluste ja vajaduste osas, see protsess jätkub, et ülevaade oleks vähemalt kõigist Tervisekassa lepingupartneritest. Taastusravi tasemete kirjeldamisel võetakse aluseks WHO soovitused ja iga tasandi kirjeldamiseks moodustati töörühm. Seltsile plaanime sel teemal </a:t>
            </a:r>
            <a:r>
              <a:rPr lang="et-EE" dirty="0" err="1"/>
              <a:t>vebinari</a:t>
            </a:r>
            <a:r>
              <a:rPr lang="et-EE" dirty="0"/>
              <a:t> veebruaris 2025.</a:t>
            </a:r>
          </a:p>
          <a:p>
            <a:endParaRPr lang="et-EE" dirty="0"/>
          </a:p>
        </p:txBody>
      </p:sp>
      <p:pic>
        <p:nvPicPr>
          <p:cNvPr id="14338" name="Picture 2" descr="Võib olla pilt järgmisest: 4 inimest, naeratavad inimesed, prillid, haigla ja tekst">
            <a:extLst>
              <a:ext uri="{FF2B5EF4-FFF2-40B4-BE49-F238E27FC236}">
                <a16:creationId xmlns:a16="http://schemas.microsoft.com/office/drawing/2014/main" id="{56A66CE4-7B82-73AA-3FA7-E7CCF19C9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225" y="2228849"/>
            <a:ext cx="4051300" cy="30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0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E1ADEE4-39C2-FEF0-FA1F-C7B686CB2DBB}"/>
              </a:ext>
            </a:extLst>
          </p:cNvPr>
          <p:cNvSpPr>
            <a:spLocks noGrp="1"/>
          </p:cNvSpPr>
          <p:nvPr>
            <p:ph type="title"/>
          </p:nvPr>
        </p:nvSpPr>
        <p:spPr/>
        <p:txBody>
          <a:bodyPr/>
          <a:lstStyle/>
          <a:p>
            <a:r>
              <a:rPr lang="et-EE" dirty="0"/>
              <a:t>Koostöö lastehaiglatega</a:t>
            </a:r>
          </a:p>
        </p:txBody>
      </p:sp>
      <p:sp>
        <p:nvSpPr>
          <p:cNvPr id="3" name="Sisu kohatäide 2">
            <a:extLst>
              <a:ext uri="{FF2B5EF4-FFF2-40B4-BE49-F238E27FC236}">
                <a16:creationId xmlns:a16="http://schemas.microsoft.com/office/drawing/2014/main" id="{5AE4C8EF-872B-04E0-8121-E4A36E7631DC}"/>
              </a:ext>
            </a:extLst>
          </p:cNvPr>
          <p:cNvSpPr>
            <a:spLocks noGrp="1"/>
          </p:cNvSpPr>
          <p:nvPr>
            <p:ph idx="1"/>
          </p:nvPr>
        </p:nvSpPr>
        <p:spPr>
          <a:xfrm>
            <a:off x="1097280" y="1845734"/>
            <a:ext cx="5360670" cy="4023360"/>
          </a:xfrm>
        </p:spPr>
        <p:txBody>
          <a:bodyPr>
            <a:normAutofit fontScale="92500" lnSpcReduction="10000"/>
          </a:bodyPr>
          <a:lstStyle/>
          <a:p>
            <a:pPr algn="just"/>
            <a:r>
              <a:rPr lang="et-EE" b="0" i="0" dirty="0">
                <a:solidFill>
                  <a:srgbClr val="080809"/>
                </a:solidFill>
                <a:effectLst/>
                <a:latin typeface="Segoe UI Historic" panose="020B0502040204020203" pitchFamily="34" charset="0"/>
              </a:rPr>
              <a:t>ETAS juhatus tutvus 12.01.24 TÜK laste taastusravi võimalustega. TÜK laste taastusravi tutvustasid Dr. Tiina Lind (laste ja noorukite arenduse ja taastusravi osakonna juhataja), dr. Eve Õiglane-</a:t>
            </a:r>
            <a:r>
              <a:rPr lang="et-EE" b="0" i="0" dirty="0" err="1">
                <a:solidFill>
                  <a:srgbClr val="080809"/>
                </a:solidFill>
                <a:effectLst/>
                <a:latin typeface="Segoe UI Historic" panose="020B0502040204020203" pitchFamily="34" charset="0"/>
              </a:rPr>
              <a:t>Šlik</a:t>
            </a:r>
            <a:r>
              <a:rPr lang="et-EE" b="0" i="0" dirty="0">
                <a:solidFill>
                  <a:srgbClr val="080809"/>
                </a:solidFill>
                <a:effectLst/>
                <a:latin typeface="Segoe UI Historic" panose="020B0502040204020203" pitchFamily="34" charset="0"/>
              </a:rPr>
              <a:t> (Laste neuroloogia ja </a:t>
            </a:r>
            <a:r>
              <a:rPr lang="et-EE" b="0" i="0" dirty="0" err="1">
                <a:solidFill>
                  <a:srgbClr val="080809"/>
                </a:solidFill>
                <a:effectLst/>
                <a:latin typeface="Segoe UI Historic" panose="020B0502040204020203" pitchFamily="34" charset="0"/>
              </a:rPr>
              <a:t>üldpediaatria</a:t>
            </a:r>
            <a:r>
              <a:rPr lang="et-EE" b="0" i="0" dirty="0">
                <a:solidFill>
                  <a:srgbClr val="080809"/>
                </a:solidFill>
                <a:effectLst/>
                <a:latin typeface="Segoe UI Historic" panose="020B0502040204020203" pitchFamily="34" charset="0"/>
              </a:rPr>
              <a:t> osakonna juhataja), dr. Rael Laugesaar (</a:t>
            </a:r>
            <a:r>
              <a:rPr lang="et-EE" b="0" i="0" dirty="0" err="1">
                <a:solidFill>
                  <a:srgbClr val="080809"/>
                </a:solidFill>
                <a:effectLst/>
                <a:latin typeface="Segoe UI Historic" panose="020B0502040204020203" pitchFamily="34" charset="0"/>
              </a:rPr>
              <a:t>lasteneuroloog</a:t>
            </a:r>
            <a:r>
              <a:rPr lang="et-EE" b="0" i="0" dirty="0">
                <a:solidFill>
                  <a:srgbClr val="080809"/>
                </a:solidFill>
                <a:effectLst/>
                <a:latin typeface="Segoe UI Historic" panose="020B0502040204020203" pitchFamily="34" charset="0"/>
              </a:rPr>
              <a:t>). Pildile jäi ka laste taastusravi tsüklit läbiv taastusravi resident Anet Kibin.</a:t>
            </a:r>
          </a:p>
          <a:p>
            <a:pPr algn="just"/>
            <a:r>
              <a:rPr lang="et-EE" b="0" i="0" dirty="0">
                <a:solidFill>
                  <a:srgbClr val="080809"/>
                </a:solidFill>
                <a:effectLst/>
                <a:latin typeface="Segoe UI Historic" panose="020B0502040204020203" pitchFamily="34" charset="0"/>
              </a:rPr>
              <a:t>14.03.24 oli ETAS juhatus kutsutud kohtuma Tallinna Lastehaigla kolleegidega, et arutada taastusravi eriala arengukava laste taastusravi puudutavaid küsimusi. Heal tasemel laste taastusravi saab sündida vaid lastearstide ja taastusarstide sisukas koostöös.</a:t>
            </a:r>
          </a:p>
          <a:p>
            <a:endParaRPr lang="et-EE" dirty="0"/>
          </a:p>
        </p:txBody>
      </p:sp>
      <p:pic>
        <p:nvPicPr>
          <p:cNvPr id="18434" name="Picture 2" descr="Võib olla pilt järgmisest: 9 inimest ja haigla">
            <a:extLst>
              <a:ext uri="{FF2B5EF4-FFF2-40B4-BE49-F238E27FC236}">
                <a16:creationId xmlns:a16="http://schemas.microsoft.com/office/drawing/2014/main" id="{61E82955-A253-0B13-6D58-89D979948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1441" y="3424991"/>
            <a:ext cx="3689350" cy="244410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Võib olla pilt järgmisest: 3 inimest ja haigla">
            <a:extLst>
              <a:ext uri="{FF2B5EF4-FFF2-40B4-BE49-F238E27FC236}">
                <a16:creationId xmlns:a16="http://schemas.microsoft.com/office/drawing/2014/main" id="{F2CE9EFA-6368-B117-25DA-6C815C4D3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315" y="1845734"/>
            <a:ext cx="3518535" cy="208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330037"/>
      </p:ext>
    </p:extLst>
  </p:cSld>
  <p:clrMapOvr>
    <a:masterClrMapping/>
  </p:clrMapOvr>
</p:sld>
</file>

<file path=ppt/theme/theme1.xml><?xml version="1.0" encoding="utf-8"?>
<a:theme xmlns:a="http://schemas.openxmlformats.org/drawingml/2006/main" name="Tagasivaade">
  <a:themeElements>
    <a:clrScheme name="Tagasivaad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agasivaad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agasivaad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1655</TotalTime>
  <Words>1463</Words>
  <Application>Microsoft Office PowerPoint</Application>
  <PresentationFormat>Laiekraan</PresentationFormat>
  <Paragraphs>92</Paragraphs>
  <Slides>21</Slides>
  <Notes>0</Notes>
  <HiddenSlides>0</HiddenSlides>
  <MMClips>0</MMClips>
  <ScaleCrop>false</ScaleCrop>
  <HeadingPairs>
    <vt:vector size="6" baseType="variant">
      <vt:variant>
        <vt:lpstr>Kasutatud fondid</vt:lpstr>
      </vt:variant>
      <vt:variant>
        <vt:i4>4</vt:i4>
      </vt:variant>
      <vt:variant>
        <vt:lpstr>Kujundus</vt:lpstr>
      </vt:variant>
      <vt:variant>
        <vt:i4>1</vt:i4>
      </vt:variant>
      <vt:variant>
        <vt:lpstr>Slaidipealkirjad</vt:lpstr>
      </vt:variant>
      <vt:variant>
        <vt:i4>21</vt:i4>
      </vt:variant>
    </vt:vector>
  </HeadingPairs>
  <TitlesOfParts>
    <vt:vector size="26" baseType="lpstr">
      <vt:lpstr>Calibri</vt:lpstr>
      <vt:lpstr>Calibri Light</vt:lpstr>
      <vt:lpstr>inherit</vt:lpstr>
      <vt:lpstr>Segoe UI Historic</vt:lpstr>
      <vt:lpstr>Tagasivaade</vt:lpstr>
      <vt:lpstr>Eesti  Taastusarstide Selts   </vt:lpstr>
      <vt:lpstr>Residentuuri lõpetajad</vt:lpstr>
      <vt:lpstr>Kolleegi kaotus</vt:lpstr>
      <vt:lpstr>Sertifikaadid</vt:lpstr>
      <vt:lpstr>Euroopa taastusravi konverents</vt:lpstr>
      <vt:lpstr>Ettekanded-koolitused</vt:lpstr>
      <vt:lpstr>ETAS vebinarid</vt:lpstr>
      <vt:lpstr>Taastusravi arengukava kohtumised</vt:lpstr>
      <vt:lpstr>Koostöö lastehaiglatega</vt:lpstr>
      <vt:lpstr>Koostöö Spaaliiduga</vt:lpstr>
      <vt:lpstr>Elustiilikonverents</vt:lpstr>
      <vt:lpstr>Suveseminar ja UH koolitused</vt:lpstr>
      <vt:lpstr>Balti-ja põhjameremaade koostöö</vt:lpstr>
      <vt:lpstr>Residentuuriprogramm ja EPA-d</vt:lpstr>
      <vt:lpstr>Koostöö tudengitega</vt:lpstr>
      <vt:lpstr>Koostöö SOM-ga</vt:lpstr>
      <vt:lpstr>Koostöö Tervisekassaga</vt:lpstr>
      <vt:lpstr>Trükised</vt:lpstr>
      <vt:lpstr>Tunnustused</vt:lpstr>
      <vt:lpstr>Koolituskava 2025</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Varje-Riin Tuulik</dc:creator>
  <cp:lastModifiedBy>Varje-Riin Tuulik</cp:lastModifiedBy>
  <cp:revision>242</cp:revision>
  <dcterms:created xsi:type="dcterms:W3CDTF">2021-02-25T16:48:08Z</dcterms:created>
  <dcterms:modified xsi:type="dcterms:W3CDTF">2025-01-05T08:54:03Z</dcterms:modified>
</cp:coreProperties>
</file>