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308" r:id="rId3"/>
    <p:sldId id="297" r:id="rId4"/>
    <p:sldId id="306" r:id="rId5"/>
    <p:sldId id="298" r:id="rId6"/>
    <p:sldId id="307" r:id="rId7"/>
    <p:sldId id="302" r:id="rId8"/>
    <p:sldId id="301" r:id="rId9"/>
    <p:sldId id="303" r:id="rId10"/>
    <p:sldId id="305" r:id="rId11"/>
    <p:sldId id="27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je-Riin Tuulik" initials="VT" lastIdx="1" clrIdx="0">
    <p:extLst>
      <p:ext uri="{19B8F6BF-5375-455C-9EA6-DF929625EA0E}">
        <p15:presenceInfo xmlns:p15="http://schemas.microsoft.com/office/powerpoint/2012/main" userId="a6efa97bf8b15b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10/1/2025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75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10/1/2025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59700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altiitel ja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10/1/2025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00027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10/1/2025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41877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Jaotise päis">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3E5059C3-6A89-4494-99FF-5A4D6FFD50EB}" type="datetimeFigureOut">
              <a:rPr lang="en-US" smtClean="0"/>
              <a:t>10/1/2025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05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10/1/2025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9594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1097280" y="2582334"/>
            <a:ext cx="4937760" cy="33782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6217920" y="2582334"/>
            <a:ext cx="4937760" cy="33782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10/1/2025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943252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10/1/2025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53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ühi">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D9284-D300-4297-87F7-E791DCC15DB1}" type="datetimeFigureOut">
              <a:rPr lang="en-US" smtClean="0"/>
              <a:t>10/1/2025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505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Pealdisega sis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t-EE"/>
              <a:t>Klõpsake juhteksemplari pealkirja laadi redigeerimiseks</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BC1C18-307B-4F68-A007-B5B542270E8D}" type="datetimeFigureOut">
              <a:rPr lang="en-US" smtClean="0"/>
              <a:t>10/1/2025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43515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a:t>Pildi lisamiseks klõpsake ikooni</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B16C4C9A-3960-41CF-A4E9-2A8FB932454B}" type="datetimeFigureOut">
              <a:rPr lang="en-US" smtClean="0"/>
              <a:t>10/1/2025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108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t-E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BC1C18-307B-4F68-A007-B5B542270E8D}" type="datetimeFigureOut">
              <a:rPr lang="en-US" smtClean="0"/>
              <a:t>10/1/2025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747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regivingclub.com/how-to-conquer-anxiety-by-replacing-fear-with-contro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3370000-4DCE-4714-BE8A-359642972494}"/>
              </a:ext>
            </a:extLst>
          </p:cNvPr>
          <p:cNvSpPr>
            <a:spLocks noGrp="1"/>
          </p:cNvSpPr>
          <p:nvPr>
            <p:ph type="ctrTitle"/>
          </p:nvPr>
        </p:nvSpPr>
        <p:spPr>
          <a:xfrm>
            <a:off x="6095999" y="628617"/>
            <a:ext cx="5408613" cy="3028983"/>
          </a:xfrm>
        </p:spPr>
        <p:txBody>
          <a:bodyPr>
            <a:normAutofit/>
          </a:bodyPr>
          <a:lstStyle/>
          <a:p>
            <a:pPr algn="ctr">
              <a:lnSpc>
                <a:spcPct val="90000"/>
              </a:lnSpc>
            </a:pPr>
            <a:r>
              <a:rPr lang="et-EE" sz="4100" dirty="0">
                <a:solidFill>
                  <a:srgbClr val="FFFFFF"/>
                </a:solidFill>
              </a:rPr>
              <a:t>Eesti </a:t>
            </a:r>
            <a:br>
              <a:rPr lang="et-EE" sz="4100" dirty="0">
                <a:solidFill>
                  <a:srgbClr val="FFFFFF"/>
                </a:solidFill>
              </a:rPr>
            </a:br>
            <a:r>
              <a:rPr lang="et-EE" sz="4100" dirty="0">
                <a:solidFill>
                  <a:srgbClr val="FFFFFF"/>
                </a:solidFill>
              </a:rPr>
              <a:t>Taastusarstide Selts </a:t>
            </a:r>
            <a:br>
              <a:rPr lang="et-EE" sz="4100" dirty="0">
                <a:solidFill>
                  <a:srgbClr val="FFFFFF"/>
                </a:solidFill>
              </a:rPr>
            </a:br>
            <a:br>
              <a:rPr lang="et-EE" sz="4100" dirty="0">
                <a:solidFill>
                  <a:srgbClr val="FFFFFF"/>
                </a:solidFill>
              </a:rPr>
            </a:br>
            <a:endParaRPr lang="et-EE" sz="4100" dirty="0">
              <a:solidFill>
                <a:srgbClr val="FFFFFF"/>
              </a:solidFill>
            </a:endParaRPr>
          </a:p>
        </p:txBody>
      </p:sp>
      <p:sp>
        <p:nvSpPr>
          <p:cNvPr id="3" name="Alapealkiri 2">
            <a:extLst>
              <a:ext uri="{FF2B5EF4-FFF2-40B4-BE49-F238E27FC236}">
                <a16:creationId xmlns:a16="http://schemas.microsoft.com/office/drawing/2014/main" id="{B608EAE4-9800-4B56-AF95-91E9681BBA4A}"/>
              </a:ext>
            </a:extLst>
          </p:cNvPr>
          <p:cNvSpPr>
            <a:spLocks noGrp="1"/>
          </p:cNvSpPr>
          <p:nvPr>
            <p:ph type="subTitle" idx="1"/>
          </p:nvPr>
        </p:nvSpPr>
        <p:spPr>
          <a:xfrm>
            <a:off x="5686425" y="3843868"/>
            <a:ext cx="5200650" cy="1564744"/>
          </a:xfrm>
        </p:spPr>
        <p:txBody>
          <a:bodyPr>
            <a:normAutofit/>
          </a:bodyPr>
          <a:lstStyle/>
          <a:p>
            <a:pPr algn="r"/>
            <a:r>
              <a:rPr lang="et-EE" b="1" dirty="0">
                <a:solidFill>
                  <a:srgbClr val="0F496F"/>
                </a:solidFill>
              </a:rPr>
              <a:t>Eesti Taastusarstide selts 20</a:t>
            </a:r>
          </a:p>
          <a:p>
            <a:pPr algn="r"/>
            <a:r>
              <a:rPr lang="et-EE" dirty="0">
                <a:solidFill>
                  <a:srgbClr val="0F496F"/>
                </a:solidFill>
              </a:rPr>
              <a:t>KERNU 26.AUGUST.2022 </a:t>
            </a:r>
          </a:p>
        </p:txBody>
      </p:sp>
      <p:pic>
        <p:nvPicPr>
          <p:cNvPr id="4" name="Pilt 3">
            <a:extLst>
              <a:ext uri="{FF2B5EF4-FFF2-40B4-BE49-F238E27FC236}">
                <a16:creationId xmlns:a16="http://schemas.microsoft.com/office/drawing/2014/main" id="{C2E74F7B-E566-4D01-9E4E-DE244FA1282B}"/>
              </a:ext>
            </a:extLst>
          </p:cNvPr>
          <p:cNvPicPr>
            <a:picLocks noChangeAspect="1"/>
          </p:cNvPicPr>
          <p:nvPr/>
        </p:nvPicPr>
        <p:blipFill>
          <a:blip r:embed="rId2"/>
          <a:stretch>
            <a:fillRect/>
          </a:stretch>
        </p:blipFill>
        <p:spPr>
          <a:xfrm>
            <a:off x="1138512" y="1480955"/>
            <a:ext cx="3997242" cy="3587524"/>
          </a:xfrm>
          <a:prstGeom prst="rect">
            <a:avLst/>
          </a:prstGeom>
        </p:spPr>
      </p:pic>
    </p:spTree>
    <p:extLst>
      <p:ext uri="{BB962C8B-B14F-4D97-AF65-F5344CB8AC3E}">
        <p14:creationId xmlns:p14="http://schemas.microsoft.com/office/powerpoint/2010/main" val="38435856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34A3B65-9E53-A123-A905-7BF38E6DF80F}"/>
              </a:ext>
            </a:extLst>
          </p:cNvPr>
          <p:cNvSpPr>
            <a:spLocks noGrp="1"/>
          </p:cNvSpPr>
          <p:nvPr>
            <p:ph type="title"/>
          </p:nvPr>
        </p:nvSpPr>
        <p:spPr>
          <a:xfrm>
            <a:off x="1097280" y="650240"/>
            <a:ext cx="10058400" cy="863600"/>
          </a:xfrm>
        </p:spPr>
        <p:txBody>
          <a:bodyPr>
            <a:normAutofit fontScale="90000"/>
          </a:bodyPr>
          <a:lstStyle/>
          <a:p>
            <a:br>
              <a:rPr lang="et-EE" dirty="0"/>
            </a:br>
            <a:br>
              <a:rPr lang="et-EE" dirty="0"/>
            </a:br>
            <a:br>
              <a:rPr lang="et-EE" dirty="0"/>
            </a:br>
            <a:br>
              <a:rPr lang="et-EE" dirty="0"/>
            </a:br>
            <a:r>
              <a:rPr lang="et-EE" dirty="0"/>
              <a:t>2022- ETAS aktiivne juubeliaasta</a:t>
            </a:r>
          </a:p>
        </p:txBody>
      </p:sp>
      <p:sp>
        <p:nvSpPr>
          <p:cNvPr id="3" name="Sisu kohatäide 2">
            <a:extLst>
              <a:ext uri="{FF2B5EF4-FFF2-40B4-BE49-F238E27FC236}">
                <a16:creationId xmlns:a16="http://schemas.microsoft.com/office/drawing/2014/main" id="{B247CB7D-6035-7ACD-A3E4-0E9EAF534448}"/>
              </a:ext>
            </a:extLst>
          </p:cNvPr>
          <p:cNvSpPr>
            <a:spLocks noGrp="1"/>
          </p:cNvSpPr>
          <p:nvPr>
            <p:ph idx="1"/>
          </p:nvPr>
        </p:nvSpPr>
        <p:spPr>
          <a:xfrm>
            <a:off x="1097281" y="1845734"/>
            <a:ext cx="7094220" cy="4023360"/>
          </a:xfrm>
        </p:spPr>
        <p:txBody>
          <a:bodyPr>
            <a:noAutofit/>
          </a:bodyPr>
          <a:lstStyle/>
          <a:p>
            <a:r>
              <a:rPr lang="et-EE" dirty="0"/>
              <a:t>Jaanuar- esimene arstiteaduse </a:t>
            </a:r>
            <a:r>
              <a:rPr lang="et-EE" b="1" dirty="0"/>
              <a:t>üliõpilaste taastusravi ring</a:t>
            </a:r>
          </a:p>
          <a:p>
            <a:r>
              <a:rPr lang="et-EE" dirty="0"/>
              <a:t>Veebruar- </a:t>
            </a:r>
            <a:r>
              <a:rPr lang="et-EE" b="1" dirty="0"/>
              <a:t>onkoloogilise taastusravi </a:t>
            </a:r>
            <a:r>
              <a:rPr lang="et-EE" dirty="0"/>
              <a:t>konverents</a:t>
            </a:r>
          </a:p>
          <a:p>
            <a:r>
              <a:rPr lang="et-EE" dirty="0"/>
              <a:t>Märts- </a:t>
            </a:r>
            <a:r>
              <a:rPr lang="et-EE" b="1" dirty="0"/>
              <a:t>4-aastane taastusravi residentuuriprogramm</a:t>
            </a:r>
          </a:p>
          <a:p>
            <a:r>
              <a:rPr lang="et-EE" dirty="0"/>
              <a:t>Aprill - jõustus </a:t>
            </a:r>
            <a:r>
              <a:rPr lang="et-EE" b="1" dirty="0">
                <a:solidFill>
                  <a:schemeClr val="accent2"/>
                </a:solidFill>
              </a:rPr>
              <a:t>EHK uus taastusravi hinnakiri</a:t>
            </a:r>
          </a:p>
          <a:p>
            <a:r>
              <a:rPr lang="et-EE" dirty="0"/>
              <a:t>Mai- Eesti Arstide Päevade </a:t>
            </a:r>
            <a:r>
              <a:rPr lang="et-EE" b="1" dirty="0"/>
              <a:t>taastusravi sessioon </a:t>
            </a:r>
            <a:r>
              <a:rPr lang="et-EE" dirty="0" err="1"/>
              <a:t>ERM-s</a:t>
            </a:r>
            <a:endParaRPr lang="et-EE" dirty="0"/>
          </a:p>
          <a:p>
            <a:pPr marL="0" indent="0">
              <a:buNone/>
            </a:pPr>
            <a:r>
              <a:rPr lang="et-EE" dirty="0"/>
              <a:t> Juuni- </a:t>
            </a:r>
            <a:r>
              <a:rPr lang="et-EE" b="1" dirty="0"/>
              <a:t>prof Maaroosi elulooraamatu </a:t>
            </a:r>
            <a:r>
              <a:rPr lang="et-EE" dirty="0"/>
              <a:t>esitlus ja </a:t>
            </a:r>
          </a:p>
          <a:p>
            <a:r>
              <a:rPr lang="et-EE" dirty="0"/>
              <a:t>            Eesti Arsti </a:t>
            </a:r>
            <a:r>
              <a:rPr lang="et-EE" b="1" dirty="0"/>
              <a:t>Taastusravi erinumbri </a:t>
            </a:r>
            <a:r>
              <a:rPr lang="et-EE" dirty="0"/>
              <a:t>avaldamine</a:t>
            </a:r>
          </a:p>
          <a:p>
            <a:r>
              <a:rPr lang="et-EE" dirty="0"/>
              <a:t>            </a:t>
            </a:r>
            <a:r>
              <a:rPr lang="et-EE" b="1" dirty="0" err="1">
                <a:solidFill>
                  <a:schemeClr val="accent2"/>
                </a:solidFill>
              </a:rPr>
              <a:t>Balti-ja</a:t>
            </a:r>
            <a:r>
              <a:rPr lang="et-EE" b="1" dirty="0">
                <a:solidFill>
                  <a:schemeClr val="accent2"/>
                </a:solidFill>
              </a:rPr>
              <a:t> Põhjameremaade Taastusravi Konverents</a:t>
            </a:r>
            <a:r>
              <a:rPr lang="et-EE" dirty="0">
                <a:solidFill>
                  <a:schemeClr val="accent2"/>
                </a:solidFill>
              </a:rPr>
              <a:t> </a:t>
            </a:r>
            <a:r>
              <a:rPr lang="et-EE" dirty="0" err="1"/>
              <a:t>ERM-s</a:t>
            </a:r>
            <a:endParaRPr lang="et-EE" dirty="0"/>
          </a:p>
          <a:p>
            <a:r>
              <a:rPr lang="et-EE" dirty="0"/>
              <a:t>August- </a:t>
            </a:r>
            <a:r>
              <a:rPr lang="et-EE" b="1" dirty="0"/>
              <a:t>ETAS juubelikonverents </a:t>
            </a:r>
            <a:r>
              <a:rPr lang="et-EE" dirty="0"/>
              <a:t>Kernus</a:t>
            </a:r>
          </a:p>
        </p:txBody>
      </p:sp>
      <p:pic>
        <p:nvPicPr>
          <p:cNvPr id="4" name="Pilt 3">
            <a:extLst>
              <a:ext uri="{FF2B5EF4-FFF2-40B4-BE49-F238E27FC236}">
                <a16:creationId xmlns:a16="http://schemas.microsoft.com/office/drawing/2014/main" id="{CFF3FF68-4D06-355D-CC3D-ACCF6CE00282}"/>
              </a:ext>
            </a:extLst>
          </p:cNvPr>
          <p:cNvPicPr>
            <a:picLocks noChangeAspect="1"/>
          </p:cNvPicPr>
          <p:nvPr/>
        </p:nvPicPr>
        <p:blipFill>
          <a:blip r:embed="rId2"/>
          <a:stretch>
            <a:fillRect/>
          </a:stretch>
        </p:blipFill>
        <p:spPr>
          <a:xfrm>
            <a:off x="7858975" y="4192688"/>
            <a:ext cx="3444668" cy="1492584"/>
          </a:xfrm>
          <a:prstGeom prst="rect">
            <a:avLst/>
          </a:prstGeom>
        </p:spPr>
      </p:pic>
      <p:pic>
        <p:nvPicPr>
          <p:cNvPr id="5" name="Pilt 4">
            <a:extLst>
              <a:ext uri="{FF2B5EF4-FFF2-40B4-BE49-F238E27FC236}">
                <a16:creationId xmlns:a16="http://schemas.microsoft.com/office/drawing/2014/main" id="{8C5F33ED-546C-9CCB-A077-B10313EAC6D3}"/>
              </a:ext>
            </a:extLst>
          </p:cNvPr>
          <p:cNvPicPr>
            <a:picLocks noChangeAspect="1"/>
          </p:cNvPicPr>
          <p:nvPr/>
        </p:nvPicPr>
        <p:blipFill>
          <a:blip r:embed="rId3"/>
          <a:stretch>
            <a:fillRect/>
          </a:stretch>
        </p:blipFill>
        <p:spPr>
          <a:xfrm>
            <a:off x="7858975" y="1946308"/>
            <a:ext cx="3428150" cy="2037432"/>
          </a:xfrm>
          <a:prstGeom prst="rect">
            <a:avLst/>
          </a:prstGeom>
        </p:spPr>
      </p:pic>
    </p:spTree>
    <p:extLst>
      <p:ext uri="{BB962C8B-B14F-4D97-AF65-F5344CB8AC3E}">
        <p14:creationId xmlns:p14="http://schemas.microsoft.com/office/powerpoint/2010/main" val="1447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532AC3B-6AC5-4F6E-B178-D7E53ED8E04E}"/>
              </a:ext>
            </a:extLst>
          </p:cNvPr>
          <p:cNvSpPr>
            <a:spLocks noGrp="1"/>
          </p:cNvSpPr>
          <p:nvPr>
            <p:ph type="title"/>
          </p:nvPr>
        </p:nvSpPr>
        <p:spPr/>
        <p:txBody>
          <a:bodyPr/>
          <a:lstStyle/>
          <a:p>
            <a:r>
              <a:rPr lang="et-EE" dirty="0"/>
              <a:t>2022-2023 jätkuvad teemad</a:t>
            </a:r>
          </a:p>
        </p:txBody>
      </p:sp>
      <p:sp>
        <p:nvSpPr>
          <p:cNvPr id="3" name="Sisu kohatäide 2">
            <a:extLst>
              <a:ext uri="{FF2B5EF4-FFF2-40B4-BE49-F238E27FC236}">
                <a16:creationId xmlns:a16="http://schemas.microsoft.com/office/drawing/2014/main" id="{8109E161-F323-4424-A2F8-368AA10E4AB9}"/>
              </a:ext>
            </a:extLst>
          </p:cNvPr>
          <p:cNvSpPr>
            <a:spLocks noGrp="1"/>
          </p:cNvSpPr>
          <p:nvPr>
            <p:ph idx="1"/>
          </p:nvPr>
        </p:nvSpPr>
        <p:spPr>
          <a:xfrm>
            <a:off x="1097280" y="1845734"/>
            <a:ext cx="6573520" cy="4023360"/>
          </a:xfrm>
        </p:spPr>
        <p:txBody>
          <a:bodyPr>
            <a:normAutofit/>
          </a:bodyPr>
          <a:lstStyle/>
          <a:p>
            <a:r>
              <a:rPr lang="et-EE" b="1" dirty="0"/>
              <a:t>Eriala arengukava uuendamine</a:t>
            </a:r>
          </a:p>
          <a:p>
            <a:r>
              <a:rPr lang="et-EE" b="1" dirty="0"/>
              <a:t>Taastusarsti tööintensiivsuse arvestuse teema</a:t>
            </a:r>
          </a:p>
          <a:p>
            <a:r>
              <a:rPr lang="et-EE" b="1" dirty="0">
                <a:solidFill>
                  <a:schemeClr val="accent2"/>
                </a:solidFill>
              </a:rPr>
              <a:t>Kardioloogilise taastusravi ravijuhend</a:t>
            </a:r>
          </a:p>
          <a:p>
            <a:r>
              <a:rPr lang="et-EE" b="1" dirty="0"/>
              <a:t>Pädevushindamine  (1. november 2022)</a:t>
            </a:r>
          </a:p>
          <a:p>
            <a:r>
              <a:rPr lang="et-EE" b="1" dirty="0"/>
              <a:t>2023 aasta seminarid, suvepäevad</a:t>
            </a:r>
          </a:p>
          <a:p>
            <a:r>
              <a:rPr lang="et-EE" b="1" dirty="0"/>
              <a:t>ja  </a:t>
            </a:r>
            <a:r>
              <a:rPr lang="et-EE" b="1" dirty="0" err="1"/>
              <a:t>aruandevalimiskoosolek</a:t>
            </a:r>
            <a:endParaRPr lang="et-EE" b="1" dirty="0"/>
          </a:p>
          <a:p>
            <a:r>
              <a:rPr lang="et-EE" b="1" dirty="0"/>
              <a:t>ja </a:t>
            </a:r>
            <a:r>
              <a:rPr lang="et-EE" b="1" dirty="0">
                <a:solidFill>
                  <a:schemeClr val="accent2"/>
                </a:solidFill>
              </a:rPr>
              <a:t>KÕIGE OLULISEM- ERIALA JÄRELKASV</a:t>
            </a:r>
          </a:p>
          <a:p>
            <a:r>
              <a:rPr lang="et-EE" b="1" dirty="0"/>
              <a:t>sh. Taastusravi ringi jätkumine ja suvekool HNRK-s</a:t>
            </a:r>
          </a:p>
          <a:p>
            <a:endParaRPr lang="et-EE" dirty="0"/>
          </a:p>
          <a:p>
            <a:endParaRPr lang="et-EE" dirty="0"/>
          </a:p>
          <a:p>
            <a:endParaRPr lang="et-EE" dirty="0"/>
          </a:p>
        </p:txBody>
      </p:sp>
      <p:pic>
        <p:nvPicPr>
          <p:cNvPr id="6" name="Pilt 5">
            <a:extLst>
              <a:ext uri="{FF2B5EF4-FFF2-40B4-BE49-F238E27FC236}">
                <a16:creationId xmlns:a16="http://schemas.microsoft.com/office/drawing/2014/main" id="{39490950-0F8D-0380-D6EB-FC05EABC99FA}"/>
              </a:ext>
            </a:extLst>
          </p:cNvPr>
          <p:cNvPicPr>
            <a:picLocks noChangeAspect="1"/>
          </p:cNvPicPr>
          <p:nvPr/>
        </p:nvPicPr>
        <p:blipFill>
          <a:blip r:embed="rId2"/>
          <a:stretch>
            <a:fillRect/>
          </a:stretch>
        </p:blipFill>
        <p:spPr>
          <a:xfrm>
            <a:off x="8068575" y="1800148"/>
            <a:ext cx="3087105" cy="4114532"/>
          </a:xfrm>
          <a:prstGeom prst="rect">
            <a:avLst/>
          </a:prstGeom>
        </p:spPr>
      </p:pic>
    </p:spTree>
    <p:extLst>
      <p:ext uri="{BB962C8B-B14F-4D97-AF65-F5344CB8AC3E}">
        <p14:creationId xmlns:p14="http://schemas.microsoft.com/office/powerpoint/2010/main" val="92593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6302DB8-562A-5AE0-6B8F-F9C3FA922A40}"/>
              </a:ext>
            </a:extLst>
          </p:cNvPr>
          <p:cNvSpPr>
            <a:spLocks noGrp="1"/>
          </p:cNvSpPr>
          <p:nvPr>
            <p:ph type="title"/>
          </p:nvPr>
        </p:nvSpPr>
        <p:spPr/>
        <p:txBody>
          <a:bodyPr/>
          <a:lstStyle/>
          <a:p>
            <a:r>
              <a:rPr lang="et-EE" b="1" dirty="0">
                <a:solidFill>
                  <a:schemeClr val="accent2"/>
                </a:solidFill>
              </a:rPr>
              <a:t>Taastusravi- vana või noor eriala?</a:t>
            </a:r>
          </a:p>
        </p:txBody>
      </p:sp>
      <p:sp>
        <p:nvSpPr>
          <p:cNvPr id="3" name="Sisu kohatäide 2">
            <a:extLst>
              <a:ext uri="{FF2B5EF4-FFF2-40B4-BE49-F238E27FC236}">
                <a16:creationId xmlns:a16="http://schemas.microsoft.com/office/drawing/2014/main" id="{2F76CEBF-C392-C4E9-1BE5-251C158388CE}"/>
              </a:ext>
            </a:extLst>
          </p:cNvPr>
          <p:cNvSpPr>
            <a:spLocks noGrp="1"/>
          </p:cNvSpPr>
          <p:nvPr>
            <p:ph idx="1"/>
          </p:nvPr>
        </p:nvSpPr>
        <p:spPr>
          <a:xfrm>
            <a:off x="1097279" y="1845734"/>
            <a:ext cx="7675245" cy="3783542"/>
          </a:xfrm>
        </p:spPr>
        <p:txBody>
          <a:bodyPr>
            <a:normAutofit fontScale="62500" lnSpcReduction="20000"/>
          </a:bodyPr>
          <a:lstStyle/>
          <a:p>
            <a:pPr algn="just"/>
            <a:r>
              <a:rPr lang="et-EE" sz="2900" b="1" dirty="0"/>
              <a:t>Taastusravi on erialana on suhteliselt noor, samas haiguste järgsed funktsioone taastavad protseduurid ja inimese toetamine tema teel tagasi elu produktiivsete tegevuste juurde, sama vanad kui inimene oma traumade ja puuet tekitavate haigustega. </a:t>
            </a:r>
            <a:r>
              <a:rPr lang="et-EE" sz="2900" dirty="0"/>
              <a:t>Proteese on leitud juba Egiptuse muumiatel</a:t>
            </a:r>
          </a:p>
          <a:p>
            <a:r>
              <a:rPr lang="et-EE" sz="2900" b="1" dirty="0">
                <a:solidFill>
                  <a:schemeClr val="accent2"/>
                </a:solidFill>
              </a:rPr>
              <a:t>19-20 saj taastumine sanatooriumides</a:t>
            </a:r>
            <a:endParaRPr lang="et-EE" sz="2900" dirty="0"/>
          </a:p>
          <a:p>
            <a:r>
              <a:rPr lang="et-EE" sz="2900" b="1" dirty="0">
                <a:solidFill>
                  <a:schemeClr val="accent2"/>
                </a:solidFill>
              </a:rPr>
              <a:t>20 saj sanatooriumid arenevad raviasutusteks, aga ka jätkuv sanatoorse ravi pakkumine</a:t>
            </a:r>
          </a:p>
          <a:p>
            <a:r>
              <a:rPr lang="et-EE" sz="2900" b="1" dirty="0">
                <a:solidFill>
                  <a:schemeClr val="accent2"/>
                </a:solidFill>
              </a:rPr>
              <a:t>Lisaks ambulatoorsele taastusravile ka statsionaarse taastusravi kiire areng</a:t>
            </a:r>
            <a:r>
              <a:rPr lang="et-EE" sz="2900" dirty="0">
                <a:solidFill>
                  <a:schemeClr val="accent2"/>
                </a:solidFill>
              </a:rPr>
              <a:t> </a:t>
            </a:r>
          </a:p>
          <a:p>
            <a:endParaRPr lang="et-EE" i="1" dirty="0"/>
          </a:p>
          <a:p>
            <a:r>
              <a:rPr lang="et-EE" i="1" dirty="0"/>
              <a:t>Ajajoon: </a:t>
            </a:r>
            <a:r>
              <a:rPr lang="fi-FI" i="1" dirty="0"/>
              <a:t>1824–1825 alustasid tegevust esimesed Eestimaa kuurortravi asutused</a:t>
            </a:r>
            <a:r>
              <a:rPr lang="et-EE" i="1" dirty="0"/>
              <a:t>. 1927 Taheva laste kodu-sanatoorium, 1964 sai sellest 100 kohaga lasteraviasutus. 1958 Haapsallu lastesanatooriumi asutamine ja edasi 1961 haigla loomine. Sanatoorium Tervis (1971, kus 1988. aastal lisandus vereringeelundite haiguste ravi), sanatoorium Sõprus (TÜ koostöös kardioloogiliste patsientide taastusravi), Värska Sanatoorium (1972), Viimsi Haigla (1979), Keila Taastusravikeskus (1995), Järve Haigla taastusravi (1998). Lisandusid Pärnu, Ida-Viru KH, </a:t>
            </a:r>
            <a:r>
              <a:rPr lang="et-EE" i="1" dirty="0">
                <a:solidFill>
                  <a:schemeClr val="tx1"/>
                </a:solidFill>
              </a:rPr>
              <a:t>Lõuna-Eesti H,  Põlva H taastusravi osakonnad ja TÜ</a:t>
            </a:r>
            <a:r>
              <a:rPr lang="et-EE" i="1" dirty="0"/>
              <a:t>K Taastusravi statsionaarne osakond, mis avati 2002.</a:t>
            </a:r>
          </a:p>
          <a:p>
            <a:endParaRPr lang="et-EE" dirty="0"/>
          </a:p>
        </p:txBody>
      </p:sp>
      <p:pic>
        <p:nvPicPr>
          <p:cNvPr id="4" name="Pilt 3">
            <a:extLst>
              <a:ext uri="{FF2B5EF4-FFF2-40B4-BE49-F238E27FC236}">
                <a16:creationId xmlns:a16="http://schemas.microsoft.com/office/drawing/2014/main" id="{EAD827C7-0160-B048-D90F-129CC743BC9C}"/>
              </a:ext>
            </a:extLst>
          </p:cNvPr>
          <p:cNvPicPr>
            <a:picLocks noChangeAspect="1"/>
          </p:cNvPicPr>
          <p:nvPr/>
        </p:nvPicPr>
        <p:blipFill>
          <a:blip r:embed="rId2"/>
          <a:stretch>
            <a:fillRect/>
          </a:stretch>
        </p:blipFill>
        <p:spPr>
          <a:xfrm>
            <a:off x="9021536" y="1737360"/>
            <a:ext cx="2134144" cy="3398699"/>
          </a:xfrm>
          <a:prstGeom prst="rect">
            <a:avLst/>
          </a:prstGeom>
        </p:spPr>
      </p:pic>
      <p:sp>
        <p:nvSpPr>
          <p:cNvPr id="5" name="TextBox 4">
            <a:extLst>
              <a:ext uri="{FF2B5EF4-FFF2-40B4-BE49-F238E27FC236}">
                <a16:creationId xmlns:a16="http://schemas.microsoft.com/office/drawing/2014/main" id="{E7C4A1B8-0FFC-BAEC-8860-D7129346B367}"/>
              </a:ext>
            </a:extLst>
          </p:cNvPr>
          <p:cNvSpPr txBox="1"/>
          <p:nvPr/>
        </p:nvSpPr>
        <p:spPr>
          <a:xfrm>
            <a:off x="8936627" y="5136059"/>
            <a:ext cx="2212521" cy="646331"/>
          </a:xfrm>
          <a:prstGeom prst="rect">
            <a:avLst/>
          </a:prstGeom>
          <a:noFill/>
        </p:spPr>
        <p:txBody>
          <a:bodyPr wrap="square" rtlCol="0">
            <a:spAutoFit/>
          </a:bodyPr>
          <a:lstStyle/>
          <a:p>
            <a:r>
              <a:rPr lang="et-EE" sz="1200" i="1" dirty="0"/>
              <a:t>https://www.embs.org/pulse/articles/physical-rehabilitation-a-historical-look/</a:t>
            </a:r>
          </a:p>
        </p:txBody>
      </p:sp>
    </p:spTree>
    <p:extLst>
      <p:ext uri="{BB962C8B-B14F-4D97-AF65-F5344CB8AC3E}">
        <p14:creationId xmlns:p14="http://schemas.microsoft.com/office/powerpoint/2010/main" val="298785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6C79F73-84F0-9B6F-DA74-34C04E86B2F5}"/>
              </a:ext>
            </a:extLst>
          </p:cNvPr>
          <p:cNvSpPr>
            <a:spLocks noGrp="1"/>
          </p:cNvSpPr>
          <p:nvPr>
            <p:ph type="title"/>
          </p:nvPr>
        </p:nvSpPr>
        <p:spPr/>
        <p:txBody>
          <a:bodyPr/>
          <a:lstStyle/>
          <a:p>
            <a:r>
              <a:rPr lang="et-EE" dirty="0"/>
              <a:t>Taastusravi kui eriala. Kust me tuleme?</a:t>
            </a:r>
          </a:p>
        </p:txBody>
      </p:sp>
      <p:sp>
        <p:nvSpPr>
          <p:cNvPr id="3" name="Sisu kohatäide 2">
            <a:extLst>
              <a:ext uri="{FF2B5EF4-FFF2-40B4-BE49-F238E27FC236}">
                <a16:creationId xmlns:a16="http://schemas.microsoft.com/office/drawing/2014/main" id="{A8D3C2BE-E9D7-7831-1182-DFEFD4E46D7A}"/>
              </a:ext>
            </a:extLst>
          </p:cNvPr>
          <p:cNvSpPr>
            <a:spLocks noGrp="1"/>
          </p:cNvSpPr>
          <p:nvPr>
            <p:ph idx="1"/>
          </p:nvPr>
        </p:nvSpPr>
        <p:spPr>
          <a:xfrm>
            <a:off x="5659120" y="1737360"/>
            <a:ext cx="5963920" cy="4023360"/>
          </a:xfrm>
        </p:spPr>
        <p:txBody>
          <a:bodyPr>
            <a:normAutofit lnSpcReduction="10000"/>
          </a:bodyPr>
          <a:lstStyle/>
          <a:p>
            <a:r>
              <a:rPr lang="et-EE" b="1" dirty="0"/>
              <a:t>2001</a:t>
            </a:r>
            <a:r>
              <a:rPr lang="et-EE" dirty="0"/>
              <a:t> ühendasid Eesti Füsiaatria Seltsi ja Eesti Taastusravi Liidu liikmed jõud, et moodustada Eesti Taastusarstide Selts (ETAS). Asutajaliikmeid oli 44. </a:t>
            </a:r>
          </a:p>
          <a:p>
            <a:r>
              <a:rPr lang="et-EE" dirty="0"/>
              <a:t>Koosolek valis 7-liikmelise seltsi juhatuse: professor Jaak Maaroos, dr. Matti </a:t>
            </a:r>
            <a:r>
              <a:rPr lang="et-EE" dirty="0" err="1"/>
              <a:t>Tarum</a:t>
            </a:r>
            <a:r>
              <a:rPr lang="et-EE" dirty="0"/>
              <a:t>, dr. Meeli </a:t>
            </a:r>
            <a:r>
              <a:rPr lang="et-EE" dirty="0" err="1"/>
              <a:t>Mumma</a:t>
            </a:r>
            <a:r>
              <a:rPr lang="et-EE" dirty="0"/>
              <a:t>, dr. Kersti </a:t>
            </a:r>
            <a:r>
              <a:rPr lang="et-EE" dirty="0" err="1"/>
              <a:t>Hagel</a:t>
            </a:r>
            <a:r>
              <a:rPr lang="et-EE" dirty="0"/>
              <a:t>, dr. Valentina </a:t>
            </a:r>
            <a:r>
              <a:rPr lang="et-EE" dirty="0" err="1"/>
              <a:t>Blankina</a:t>
            </a:r>
            <a:r>
              <a:rPr lang="et-EE" dirty="0"/>
              <a:t>, dr. Riina Pettai, dr. Varje-Riin Tuulik ja </a:t>
            </a:r>
          </a:p>
          <a:p>
            <a:r>
              <a:rPr lang="et-EE" dirty="0"/>
              <a:t>3-liikmelise revisjonikomisjoni: dr. Ülle Kruus, dr. Anu </a:t>
            </a:r>
            <a:r>
              <a:rPr lang="et-EE" dirty="0" err="1"/>
              <a:t>Arbet</a:t>
            </a:r>
            <a:r>
              <a:rPr lang="et-EE" dirty="0"/>
              <a:t>, dr. Katrin </a:t>
            </a:r>
            <a:r>
              <a:rPr lang="et-EE" dirty="0" err="1"/>
              <a:t>Pürg</a:t>
            </a:r>
            <a:r>
              <a:rPr lang="et-EE" dirty="0"/>
              <a:t>.</a:t>
            </a:r>
          </a:p>
          <a:p>
            <a:r>
              <a:rPr lang="et-EE" b="1" dirty="0"/>
              <a:t>01.07.2002</a:t>
            </a:r>
            <a:r>
              <a:rPr lang="et-EE" dirty="0"/>
              <a:t> jõuti Eesti Taastusarstide Seltsi ametliku registreerimiseni. ETAS juhatajad on olnud </a:t>
            </a:r>
            <a:r>
              <a:rPr lang="et-EE" b="1" dirty="0"/>
              <a:t>Meeli </a:t>
            </a:r>
            <a:r>
              <a:rPr lang="et-EE" b="1" dirty="0" err="1"/>
              <a:t>Mumma</a:t>
            </a:r>
            <a:r>
              <a:rPr lang="et-EE" b="1" dirty="0"/>
              <a:t>, Egle </a:t>
            </a:r>
            <a:r>
              <a:rPr lang="et-EE" b="1" dirty="0" err="1"/>
              <a:t>Seppo</a:t>
            </a:r>
            <a:r>
              <a:rPr lang="et-EE" b="1" dirty="0"/>
              <a:t>, Eve </a:t>
            </a:r>
            <a:r>
              <a:rPr lang="et-EE" b="1" dirty="0" err="1"/>
              <a:t>Sooba</a:t>
            </a:r>
            <a:r>
              <a:rPr lang="et-EE" b="1" dirty="0"/>
              <a:t>, </a:t>
            </a:r>
            <a:r>
              <a:rPr lang="et-EE" b="1" dirty="0" err="1"/>
              <a:t>Annelii</a:t>
            </a:r>
            <a:r>
              <a:rPr lang="et-EE" b="1" dirty="0"/>
              <a:t> Jürgenson, Kaja </a:t>
            </a:r>
            <a:r>
              <a:rPr lang="et-EE" b="1" dirty="0" err="1"/>
              <a:t>Elstein</a:t>
            </a:r>
            <a:r>
              <a:rPr lang="et-EE" b="1" dirty="0"/>
              <a:t>, Varje-Riin Tuulik.</a:t>
            </a:r>
          </a:p>
          <a:p>
            <a:endParaRPr lang="et-EE" dirty="0"/>
          </a:p>
        </p:txBody>
      </p:sp>
      <p:pic>
        <p:nvPicPr>
          <p:cNvPr id="5" name="Pilt 4">
            <a:extLst>
              <a:ext uri="{FF2B5EF4-FFF2-40B4-BE49-F238E27FC236}">
                <a16:creationId xmlns:a16="http://schemas.microsoft.com/office/drawing/2014/main" id="{EF20A8C7-7596-FD71-0E88-1B6B7EF3E907}"/>
              </a:ext>
            </a:extLst>
          </p:cNvPr>
          <p:cNvPicPr>
            <a:picLocks noChangeAspect="1"/>
          </p:cNvPicPr>
          <p:nvPr/>
        </p:nvPicPr>
        <p:blipFill>
          <a:blip r:embed="rId2"/>
          <a:stretch>
            <a:fillRect/>
          </a:stretch>
        </p:blipFill>
        <p:spPr>
          <a:xfrm>
            <a:off x="1005840" y="1901825"/>
            <a:ext cx="4479860" cy="3694430"/>
          </a:xfrm>
          <a:prstGeom prst="rect">
            <a:avLst/>
          </a:prstGeom>
        </p:spPr>
      </p:pic>
    </p:spTree>
    <p:extLst>
      <p:ext uri="{BB962C8B-B14F-4D97-AF65-F5344CB8AC3E}">
        <p14:creationId xmlns:p14="http://schemas.microsoft.com/office/powerpoint/2010/main" val="339172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24309CB-D3AE-8C14-0115-3C58B2F8F269}"/>
              </a:ext>
            </a:extLst>
          </p:cNvPr>
          <p:cNvSpPr>
            <a:spLocks noGrp="1"/>
          </p:cNvSpPr>
          <p:nvPr>
            <p:ph type="title"/>
          </p:nvPr>
        </p:nvSpPr>
        <p:spPr/>
        <p:txBody>
          <a:bodyPr/>
          <a:lstStyle/>
          <a:p>
            <a:r>
              <a:rPr lang="et-EE" dirty="0"/>
              <a:t>Eesti taastusravi eriala kasvamine ja </a:t>
            </a:r>
            <a:br>
              <a:rPr lang="et-EE" dirty="0"/>
            </a:br>
            <a:r>
              <a:rPr lang="et-EE" dirty="0"/>
              <a:t>arengute ajajoon</a:t>
            </a:r>
          </a:p>
        </p:txBody>
      </p:sp>
      <p:sp>
        <p:nvSpPr>
          <p:cNvPr id="3" name="Sisu kohatäide 2">
            <a:extLst>
              <a:ext uri="{FF2B5EF4-FFF2-40B4-BE49-F238E27FC236}">
                <a16:creationId xmlns:a16="http://schemas.microsoft.com/office/drawing/2014/main" id="{2FF807B2-D6EE-946C-F14D-BA484E762E43}"/>
              </a:ext>
            </a:extLst>
          </p:cNvPr>
          <p:cNvSpPr>
            <a:spLocks noGrp="1"/>
          </p:cNvSpPr>
          <p:nvPr>
            <p:ph idx="1"/>
          </p:nvPr>
        </p:nvSpPr>
        <p:spPr>
          <a:xfrm>
            <a:off x="1097280" y="1845734"/>
            <a:ext cx="7037070" cy="4023360"/>
          </a:xfrm>
        </p:spPr>
        <p:txBody>
          <a:bodyPr>
            <a:normAutofit/>
          </a:bodyPr>
          <a:lstStyle/>
          <a:p>
            <a:r>
              <a:rPr lang="et-EE" dirty="0"/>
              <a:t>1999 aastast osalemine </a:t>
            </a:r>
            <a:r>
              <a:rPr lang="et-EE" b="1" dirty="0"/>
              <a:t>Balti Rehabilitatsiooni Konverentsidel</a:t>
            </a:r>
          </a:p>
          <a:p>
            <a:r>
              <a:rPr lang="et-EE" dirty="0"/>
              <a:t>2002 </a:t>
            </a:r>
            <a:r>
              <a:rPr lang="et-EE" b="1" dirty="0"/>
              <a:t>Taastusravi ja füsiaatria eriala arengukava  aastani 2015     </a:t>
            </a:r>
            <a:r>
              <a:rPr lang="et-EE" dirty="0"/>
              <a:t>koostaja dr. Meeli </a:t>
            </a:r>
            <a:r>
              <a:rPr lang="et-EE" dirty="0" err="1"/>
              <a:t>Mumma</a:t>
            </a:r>
            <a:endParaRPr lang="et-EE" dirty="0"/>
          </a:p>
          <a:p>
            <a:r>
              <a:rPr lang="et-EE" dirty="0"/>
              <a:t>2003 </a:t>
            </a:r>
            <a:r>
              <a:rPr lang="et-EE" b="1" dirty="0"/>
              <a:t>Taastusravivõrgu arengukava. </a:t>
            </a:r>
            <a:r>
              <a:rPr lang="et-EE" dirty="0"/>
              <a:t>Koostaja dr. Varje-Riin Tuulik.  </a:t>
            </a:r>
          </a:p>
          <a:p>
            <a:r>
              <a:rPr lang="et-EE" dirty="0"/>
              <a:t>2005 aastast osalemine </a:t>
            </a:r>
            <a:r>
              <a:rPr lang="et-EE" b="1" dirty="0"/>
              <a:t>UEMS-i</a:t>
            </a:r>
            <a:r>
              <a:rPr lang="et-EE" dirty="0"/>
              <a:t> korralistel koosolekutel</a:t>
            </a:r>
          </a:p>
          <a:p>
            <a:r>
              <a:rPr lang="et-EE" dirty="0"/>
              <a:t>2010 </a:t>
            </a:r>
            <a:r>
              <a:rPr lang="et-EE" b="1" dirty="0" err="1"/>
              <a:t>Balti-ja</a:t>
            </a:r>
            <a:r>
              <a:rPr lang="et-EE" b="1" dirty="0"/>
              <a:t> Põhjameremaade Foorumil</a:t>
            </a:r>
            <a:r>
              <a:rPr lang="et-EE" dirty="0"/>
              <a:t> ja Konverentsidel osalemine</a:t>
            </a:r>
          </a:p>
          <a:p>
            <a:r>
              <a:rPr lang="et-EE" dirty="0"/>
              <a:t>2012  </a:t>
            </a:r>
            <a:r>
              <a:rPr lang="et-EE" b="1" dirty="0"/>
              <a:t>Taastusravi ja füsiaatria arengukava aastani 2020 </a:t>
            </a:r>
            <a:r>
              <a:rPr lang="et-EE" dirty="0"/>
              <a:t>               koostaja dr.  </a:t>
            </a:r>
            <a:r>
              <a:rPr lang="et-EE" dirty="0" err="1"/>
              <a:t>Annelii</a:t>
            </a:r>
            <a:r>
              <a:rPr lang="et-EE" dirty="0"/>
              <a:t> Jürgenson</a:t>
            </a:r>
          </a:p>
        </p:txBody>
      </p:sp>
      <p:pic>
        <p:nvPicPr>
          <p:cNvPr id="4" name="Pilt 3">
            <a:extLst>
              <a:ext uri="{FF2B5EF4-FFF2-40B4-BE49-F238E27FC236}">
                <a16:creationId xmlns:a16="http://schemas.microsoft.com/office/drawing/2014/main" id="{82FDCC4B-D27E-CC78-9551-CC37BBD14573}"/>
              </a:ext>
            </a:extLst>
          </p:cNvPr>
          <p:cNvPicPr>
            <a:picLocks noChangeAspect="1"/>
          </p:cNvPicPr>
          <p:nvPr/>
        </p:nvPicPr>
        <p:blipFill>
          <a:blip r:embed="rId2"/>
          <a:stretch>
            <a:fillRect/>
          </a:stretch>
        </p:blipFill>
        <p:spPr>
          <a:xfrm>
            <a:off x="9692640" y="3976832"/>
            <a:ext cx="1958340" cy="1928668"/>
          </a:xfrm>
          <a:prstGeom prst="rect">
            <a:avLst/>
          </a:prstGeom>
        </p:spPr>
      </p:pic>
      <p:pic>
        <p:nvPicPr>
          <p:cNvPr id="6" name="Pilt 5">
            <a:extLst>
              <a:ext uri="{FF2B5EF4-FFF2-40B4-BE49-F238E27FC236}">
                <a16:creationId xmlns:a16="http://schemas.microsoft.com/office/drawing/2014/main" id="{0BCCDC7B-D529-EE11-9392-B07E7F2AE062}"/>
              </a:ext>
            </a:extLst>
          </p:cNvPr>
          <p:cNvPicPr>
            <a:picLocks noChangeAspect="1"/>
          </p:cNvPicPr>
          <p:nvPr/>
        </p:nvPicPr>
        <p:blipFill>
          <a:blip r:embed="rId3"/>
          <a:stretch>
            <a:fillRect/>
          </a:stretch>
        </p:blipFill>
        <p:spPr>
          <a:xfrm>
            <a:off x="8221980" y="2062018"/>
            <a:ext cx="3429000" cy="1638300"/>
          </a:xfrm>
          <a:prstGeom prst="rect">
            <a:avLst/>
          </a:prstGeom>
        </p:spPr>
      </p:pic>
    </p:spTree>
    <p:extLst>
      <p:ext uri="{BB962C8B-B14F-4D97-AF65-F5344CB8AC3E}">
        <p14:creationId xmlns:p14="http://schemas.microsoft.com/office/powerpoint/2010/main" val="57243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8FD37EB-7F0C-FB20-64B1-D0B1DC11723A}"/>
              </a:ext>
            </a:extLst>
          </p:cNvPr>
          <p:cNvSpPr>
            <a:spLocks noGrp="1"/>
          </p:cNvSpPr>
          <p:nvPr>
            <p:ph type="title"/>
          </p:nvPr>
        </p:nvSpPr>
        <p:spPr/>
        <p:txBody>
          <a:bodyPr/>
          <a:lstStyle/>
          <a:p>
            <a:r>
              <a:rPr lang="et-EE" dirty="0"/>
              <a:t>Mis eristab taastusravi?</a:t>
            </a:r>
          </a:p>
        </p:txBody>
      </p:sp>
      <p:sp>
        <p:nvSpPr>
          <p:cNvPr id="3" name="Sisu kohatäide 2">
            <a:extLst>
              <a:ext uri="{FF2B5EF4-FFF2-40B4-BE49-F238E27FC236}">
                <a16:creationId xmlns:a16="http://schemas.microsoft.com/office/drawing/2014/main" id="{468CDB88-F555-277C-F07D-8BF0DE7A4754}"/>
              </a:ext>
            </a:extLst>
          </p:cNvPr>
          <p:cNvSpPr>
            <a:spLocks noGrp="1"/>
          </p:cNvSpPr>
          <p:nvPr>
            <p:ph idx="1"/>
          </p:nvPr>
        </p:nvSpPr>
        <p:spPr>
          <a:xfrm>
            <a:off x="1097280" y="1845734"/>
            <a:ext cx="5415280" cy="4023360"/>
          </a:xfrm>
        </p:spPr>
        <p:txBody>
          <a:bodyPr>
            <a:normAutofit fontScale="92500" lnSpcReduction="10000"/>
          </a:bodyPr>
          <a:lstStyle/>
          <a:p>
            <a:pPr algn="just"/>
            <a:r>
              <a:rPr lang="et-EE" sz="2400" dirty="0"/>
              <a:t>Taastusravi  on rohkem kui ükski teine meditsiiniline eriala </a:t>
            </a:r>
            <a:r>
              <a:rPr lang="et-EE" sz="2400" b="1" dirty="0"/>
              <a:t>seotud ja mõjutatud keskkonnast, sh. ühiskondlikust ja poliitilisest süsteemist</a:t>
            </a:r>
            <a:r>
              <a:rPr lang="et-EE" sz="2400" dirty="0"/>
              <a:t>, millel kõigel on mõju indiviidi elukvaliteedile.</a:t>
            </a:r>
          </a:p>
          <a:p>
            <a:pPr algn="just"/>
            <a:r>
              <a:rPr lang="et-EE" sz="2400" dirty="0"/>
              <a:t>Seepärast on taastusravis kasutusel WHO </a:t>
            </a:r>
            <a:r>
              <a:rPr lang="et-EE" sz="2400" b="1" dirty="0" err="1"/>
              <a:t>bio</a:t>
            </a:r>
            <a:r>
              <a:rPr lang="et-EE" sz="2400" b="1" dirty="0"/>
              <a:t>-</a:t>
            </a:r>
            <a:r>
              <a:rPr lang="et-EE" sz="2400" b="1" dirty="0" err="1"/>
              <a:t>psühho</a:t>
            </a:r>
            <a:r>
              <a:rPr lang="et-EE" sz="2400" b="1" dirty="0"/>
              <a:t>-sotsiaalne tervise mudel</a:t>
            </a:r>
            <a:r>
              <a:rPr lang="et-EE" sz="2400" dirty="0"/>
              <a:t>, mis võimaldab kõige laiemalt kirjeldada ja dokumenteerida keskkonna mõju inimese tervisele. </a:t>
            </a:r>
          </a:p>
          <a:p>
            <a:pPr algn="just"/>
            <a:r>
              <a:rPr lang="et-EE" sz="2400" dirty="0"/>
              <a:t>See on ka põhjus, mis taastusravi praktikad eri riikides erinevad üksteisest rohkem kui üheski teise meditsiinilise eriala puhul.</a:t>
            </a:r>
            <a:endParaRPr lang="et-EE" dirty="0"/>
          </a:p>
          <a:p>
            <a:pPr algn="just"/>
            <a:endParaRPr lang="et-EE" dirty="0"/>
          </a:p>
        </p:txBody>
      </p:sp>
      <p:pic>
        <p:nvPicPr>
          <p:cNvPr id="4" name="Pilt 3">
            <a:extLst>
              <a:ext uri="{FF2B5EF4-FFF2-40B4-BE49-F238E27FC236}">
                <a16:creationId xmlns:a16="http://schemas.microsoft.com/office/drawing/2014/main" id="{36C0204C-EC63-997B-4A4E-085E2C0D44EE}"/>
              </a:ext>
            </a:extLst>
          </p:cNvPr>
          <p:cNvPicPr>
            <a:picLocks noChangeAspect="1"/>
          </p:cNvPicPr>
          <p:nvPr/>
        </p:nvPicPr>
        <p:blipFill>
          <a:blip r:embed="rId2"/>
          <a:stretch>
            <a:fillRect/>
          </a:stretch>
        </p:blipFill>
        <p:spPr>
          <a:xfrm>
            <a:off x="6716811" y="1737360"/>
            <a:ext cx="4616034" cy="3383281"/>
          </a:xfrm>
          <a:prstGeom prst="rect">
            <a:avLst/>
          </a:prstGeom>
        </p:spPr>
      </p:pic>
      <p:sp>
        <p:nvSpPr>
          <p:cNvPr id="5" name="TextBox 4">
            <a:extLst>
              <a:ext uri="{FF2B5EF4-FFF2-40B4-BE49-F238E27FC236}">
                <a16:creationId xmlns:a16="http://schemas.microsoft.com/office/drawing/2014/main" id="{BA1A38A0-E062-5D89-12D6-D2D34163368C}"/>
              </a:ext>
            </a:extLst>
          </p:cNvPr>
          <p:cNvSpPr txBox="1"/>
          <p:nvPr/>
        </p:nvSpPr>
        <p:spPr>
          <a:xfrm>
            <a:off x="6708348" y="5242560"/>
            <a:ext cx="4632960" cy="830997"/>
          </a:xfrm>
          <a:prstGeom prst="rect">
            <a:avLst/>
          </a:prstGeom>
          <a:noFill/>
        </p:spPr>
        <p:txBody>
          <a:bodyPr wrap="square" rtlCol="0">
            <a:spAutoFit/>
          </a:bodyPr>
          <a:lstStyle/>
          <a:p>
            <a:r>
              <a:rPr lang="et-EE" sz="1200" i="1" dirty="0"/>
              <a:t>Viide: https://www.researchgate.net/publication/321893403_Older_Adults%27_Needs_and_Preferences_for_Open_Space_and_Physical_Activity_In_and_Near_Parks_A_Systematic_Review</a:t>
            </a:r>
          </a:p>
        </p:txBody>
      </p:sp>
    </p:spTree>
    <p:extLst>
      <p:ext uri="{BB962C8B-B14F-4D97-AF65-F5344CB8AC3E}">
        <p14:creationId xmlns:p14="http://schemas.microsoft.com/office/powerpoint/2010/main" val="55066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4234DCE-963C-56E6-0928-521B2C1A4E5D}"/>
              </a:ext>
            </a:extLst>
          </p:cNvPr>
          <p:cNvSpPr>
            <a:spLocks noGrp="1"/>
          </p:cNvSpPr>
          <p:nvPr>
            <p:ph type="title"/>
          </p:nvPr>
        </p:nvSpPr>
        <p:spPr/>
        <p:txBody>
          <a:bodyPr/>
          <a:lstStyle/>
          <a:p>
            <a:r>
              <a:rPr lang="et-EE" dirty="0"/>
              <a:t>Tasakaal, mitte vastandamine</a:t>
            </a:r>
          </a:p>
        </p:txBody>
      </p:sp>
      <p:graphicFrame>
        <p:nvGraphicFramePr>
          <p:cNvPr id="4" name="Tabel 4">
            <a:extLst>
              <a:ext uri="{FF2B5EF4-FFF2-40B4-BE49-F238E27FC236}">
                <a16:creationId xmlns:a16="http://schemas.microsoft.com/office/drawing/2014/main" id="{E6C8EAF7-F7CB-8CCA-C3FE-A2314B2E4E91}"/>
              </a:ext>
            </a:extLst>
          </p:cNvPr>
          <p:cNvGraphicFramePr>
            <a:graphicFrameLocks noGrp="1"/>
          </p:cNvGraphicFramePr>
          <p:nvPr>
            <p:ph idx="1"/>
            <p:extLst>
              <p:ext uri="{D42A27DB-BD31-4B8C-83A1-F6EECF244321}">
                <p14:modId xmlns:p14="http://schemas.microsoft.com/office/powerpoint/2010/main" val="414682007"/>
              </p:ext>
            </p:extLst>
          </p:nvPr>
        </p:nvGraphicFramePr>
        <p:xfrm>
          <a:off x="3751606" y="1836214"/>
          <a:ext cx="5244113" cy="4350402"/>
        </p:xfrm>
        <a:graphic>
          <a:graphicData uri="http://schemas.openxmlformats.org/drawingml/2006/table">
            <a:tbl>
              <a:tblPr firstRow="1" bandRow="1">
                <a:tableStyleId>{5C22544A-7EE6-4342-B048-85BDC9FD1C3A}</a:tableStyleId>
              </a:tblPr>
              <a:tblGrid>
                <a:gridCol w="2558578">
                  <a:extLst>
                    <a:ext uri="{9D8B030D-6E8A-4147-A177-3AD203B41FA5}">
                      <a16:colId xmlns:a16="http://schemas.microsoft.com/office/drawing/2014/main" val="2432990564"/>
                    </a:ext>
                  </a:extLst>
                </a:gridCol>
                <a:gridCol w="2685535">
                  <a:extLst>
                    <a:ext uri="{9D8B030D-6E8A-4147-A177-3AD203B41FA5}">
                      <a16:colId xmlns:a16="http://schemas.microsoft.com/office/drawing/2014/main" val="2946336522"/>
                    </a:ext>
                  </a:extLst>
                </a:gridCol>
              </a:tblGrid>
              <a:tr h="370840">
                <a:tc>
                  <a:txBody>
                    <a:bodyPr/>
                    <a:lstStyle/>
                    <a:p>
                      <a:endParaRPr lang="et-EE" dirty="0"/>
                    </a:p>
                  </a:txBody>
                  <a:tcPr/>
                </a:tc>
                <a:tc>
                  <a:txBody>
                    <a:bodyPr/>
                    <a:lstStyle/>
                    <a:p>
                      <a:endParaRPr lang="et-EE"/>
                    </a:p>
                  </a:txBody>
                  <a:tcPr/>
                </a:tc>
                <a:extLst>
                  <a:ext uri="{0D108BD9-81ED-4DB2-BD59-A6C34878D82A}">
                    <a16:rowId xmlns:a16="http://schemas.microsoft.com/office/drawing/2014/main" val="2221762480"/>
                  </a:ext>
                </a:extLst>
              </a:tr>
              <a:tr h="370840">
                <a:tc>
                  <a:txBody>
                    <a:bodyPr/>
                    <a:lstStyle/>
                    <a:p>
                      <a:r>
                        <a:rPr lang="et-EE" sz="1400" b="1" dirty="0"/>
                        <a:t>Liikumisaktiivsuse väärtustamine </a:t>
                      </a:r>
                      <a:r>
                        <a:rPr lang="et-EE" sz="1400" dirty="0"/>
                        <a:t>ja inimese aktiivne kaasamine raviprotsessi – nõustamine, õpetamine</a:t>
                      </a:r>
                    </a:p>
                    <a:p>
                      <a:endParaRPr lang="et-EE" sz="1400" dirty="0"/>
                    </a:p>
                    <a:p>
                      <a:endParaRPr lang="et-EE" sz="1400" dirty="0"/>
                    </a:p>
                  </a:txBody>
                  <a:tcPr/>
                </a:tc>
                <a:tc>
                  <a:txBody>
                    <a:bodyPr/>
                    <a:lstStyle/>
                    <a:p>
                      <a:r>
                        <a:rPr lang="et-EE" sz="1400" b="1" dirty="0"/>
                        <a:t>Füsioloogilisi taastumisprotsesse stimuleerivad raviprotseduurid</a:t>
                      </a:r>
                      <a:r>
                        <a:rPr lang="et-EE" sz="1400" dirty="0"/>
                        <a:t> – sh uued laserid, lööklaine, vesiravi ja termostressi mõju tõenduspõhised uuringud bioloogilisele süsteemile</a:t>
                      </a:r>
                    </a:p>
                  </a:txBody>
                  <a:tcPr/>
                </a:tc>
                <a:extLst>
                  <a:ext uri="{0D108BD9-81ED-4DB2-BD59-A6C34878D82A}">
                    <a16:rowId xmlns:a16="http://schemas.microsoft.com/office/drawing/2014/main" val="39265760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b="1" dirty="0"/>
                        <a:t>Patsiendikeskne lähenemine</a:t>
                      </a:r>
                      <a:r>
                        <a:rPr lang="et-EE" sz="1400" dirty="0"/>
                        <a:t>, tema soovidega arvestamine</a:t>
                      </a:r>
                    </a:p>
                    <a:p>
                      <a:endParaRPr lang="et-E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b="1" dirty="0"/>
                        <a:t>Spetsialistide töö väärtustamine</a:t>
                      </a:r>
                      <a:r>
                        <a:rPr lang="et-EE" sz="1400" dirty="0"/>
                        <a:t>, paindlikud ja töötajasõbralikud  töötingimused</a:t>
                      </a:r>
                    </a:p>
                    <a:p>
                      <a:endParaRPr lang="et-EE" sz="1400" dirty="0"/>
                    </a:p>
                  </a:txBody>
                  <a:tcPr/>
                </a:tc>
                <a:extLst>
                  <a:ext uri="{0D108BD9-81ED-4DB2-BD59-A6C34878D82A}">
                    <a16:rowId xmlns:a16="http://schemas.microsoft.com/office/drawing/2014/main" val="2724175423"/>
                  </a:ext>
                </a:extLst>
              </a:tr>
              <a:tr h="765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dirty="0"/>
                        <a:t>Bioloogiliste- </a:t>
                      </a:r>
                      <a:r>
                        <a:rPr lang="et-EE" sz="1400" b="1" dirty="0"/>
                        <a:t>geneetiliste faktorite </a:t>
                      </a:r>
                      <a:r>
                        <a:rPr lang="et-EE" sz="1400" dirty="0"/>
                        <a:t>mõjude arvestamine taastumisprotsessis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400" b="1" dirty="0"/>
                        <a:t>Keskkonna mõjude </a:t>
                      </a:r>
                      <a:r>
                        <a:rPr lang="et-EE" sz="1400" dirty="0"/>
                        <a:t>arvestamine tegevusvõimele</a:t>
                      </a:r>
                    </a:p>
                    <a:p>
                      <a:endParaRPr lang="et-EE" sz="1400" dirty="0"/>
                    </a:p>
                  </a:txBody>
                  <a:tcPr/>
                </a:tc>
                <a:extLst>
                  <a:ext uri="{0D108BD9-81ED-4DB2-BD59-A6C34878D82A}">
                    <a16:rowId xmlns:a16="http://schemas.microsoft.com/office/drawing/2014/main" val="1202646851"/>
                  </a:ext>
                </a:extLst>
              </a:tr>
              <a:tr h="897924">
                <a:tc>
                  <a:txBody>
                    <a:bodyPr/>
                    <a:lstStyle/>
                    <a:p>
                      <a:r>
                        <a:rPr lang="et-EE" sz="1400" b="1" dirty="0"/>
                        <a:t>Inimlik ravisuhe</a:t>
                      </a:r>
                      <a:r>
                        <a:rPr lang="et-EE" sz="1400" dirty="0"/>
                        <a:t>, patsiendi ja pere osalus meeskonnatöös</a:t>
                      </a:r>
                    </a:p>
                    <a:p>
                      <a:endParaRPr lang="et-EE" sz="1400" dirty="0"/>
                    </a:p>
                  </a:txBody>
                  <a:tcPr/>
                </a:tc>
                <a:tc>
                  <a:txBody>
                    <a:bodyPr/>
                    <a:lstStyle/>
                    <a:p>
                      <a:r>
                        <a:rPr lang="et-EE" sz="1400" b="1" dirty="0"/>
                        <a:t>Uued tehnilised võimalused</a:t>
                      </a:r>
                      <a:r>
                        <a:rPr lang="et-EE" sz="1400" dirty="0"/>
                        <a:t>: telerehabilitatsioon, robootika ja inimese interaktsioon</a:t>
                      </a:r>
                    </a:p>
                  </a:txBody>
                  <a:tcPr/>
                </a:tc>
                <a:extLst>
                  <a:ext uri="{0D108BD9-81ED-4DB2-BD59-A6C34878D82A}">
                    <a16:rowId xmlns:a16="http://schemas.microsoft.com/office/drawing/2014/main" val="3279684217"/>
                  </a:ext>
                </a:extLst>
              </a:tr>
            </a:tbl>
          </a:graphicData>
        </a:graphic>
      </p:graphicFrame>
      <p:pic>
        <p:nvPicPr>
          <p:cNvPr id="5" name="Picture 4"/>
          <p:cNvPicPr>
            <a:picLocks noChangeAspect="1"/>
          </p:cNvPicPr>
          <p:nvPr/>
        </p:nvPicPr>
        <p:blipFill>
          <a:blip r:embed="rId2"/>
          <a:stretch>
            <a:fillRect/>
          </a:stretch>
        </p:blipFill>
        <p:spPr>
          <a:xfrm>
            <a:off x="1199331" y="2117124"/>
            <a:ext cx="2469897" cy="1504730"/>
          </a:xfrm>
          <a:prstGeom prst="rect">
            <a:avLst/>
          </a:prstGeom>
        </p:spPr>
      </p:pic>
      <p:pic>
        <p:nvPicPr>
          <p:cNvPr id="7" name="Picture 6"/>
          <p:cNvPicPr>
            <a:picLocks noChangeAspect="1"/>
          </p:cNvPicPr>
          <p:nvPr/>
        </p:nvPicPr>
        <p:blipFill>
          <a:blip r:embed="rId3"/>
          <a:stretch>
            <a:fillRect/>
          </a:stretch>
        </p:blipFill>
        <p:spPr>
          <a:xfrm>
            <a:off x="9104459" y="3528002"/>
            <a:ext cx="2051221" cy="2098557"/>
          </a:xfrm>
          <a:prstGeom prst="rect">
            <a:avLst/>
          </a:prstGeom>
        </p:spPr>
      </p:pic>
    </p:spTree>
    <p:extLst>
      <p:ext uri="{BB962C8B-B14F-4D97-AF65-F5344CB8AC3E}">
        <p14:creationId xmlns:p14="http://schemas.microsoft.com/office/powerpoint/2010/main" val="132157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F3025B-DF95-9E7E-1DA4-55BFFCBD5855}"/>
              </a:ext>
            </a:extLst>
          </p:cNvPr>
          <p:cNvSpPr>
            <a:spLocks noGrp="1"/>
          </p:cNvSpPr>
          <p:nvPr>
            <p:ph type="title"/>
          </p:nvPr>
        </p:nvSpPr>
        <p:spPr>
          <a:xfrm>
            <a:off x="1097280" y="873760"/>
            <a:ext cx="10058400" cy="1502092"/>
          </a:xfrm>
        </p:spPr>
        <p:txBody>
          <a:bodyPr/>
          <a:lstStyle/>
          <a:p>
            <a:r>
              <a:rPr lang="et-EE" dirty="0"/>
              <a:t>Miks taastusravi toimib? </a:t>
            </a:r>
            <a:br>
              <a:rPr lang="et-EE" dirty="0"/>
            </a:br>
            <a:r>
              <a:rPr lang="et-EE" b="1" dirty="0"/>
              <a:t>Mis taastusravis toimib?</a:t>
            </a:r>
          </a:p>
        </p:txBody>
      </p:sp>
      <p:sp>
        <p:nvSpPr>
          <p:cNvPr id="3" name="Sisu kohatäide 2">
            <a:extLst>
              <a:ext uri="{FF2B5EF4-FFF2-40B4-BE49-F238E27FC236}">
                <a16:creationId xmlns:a16="http://schemas.microsoft.com/office/drawing/2014/main" id="{4F6E5077-6847-E326-F4A5-07E248BE7E28}"/>
              </a:ext>
            </a:extLst>
          </p:cNvPr>
          <p:cNvSpPr>
            <a:spLocks noGrp="1"/>
          </p:cNvSpPr>
          <p:nvPr>
            <p:ph idx="1"/>
          </p:nvPr>
        </p:nvSpPr>
        <p:spPr>
          <a:xfrm>
            <a:off x="1097280" y="2448560"/>
            <a:ext cx="6918960" cy="3149600"/>
          </a:xfrm>
        </p:spPr>
        <p:txBody>
          <a:bodyPr/>
          <a:lstStyle/>
          <a:p>
            <a:r>
              <a:rPr lang="et-EE" dirty="0"/>
              <a:t>Taastusravi programmide korral – mis komponent on tegelikult aktiivne?</a:t>
            </a:r>
          </a:p>
          <a:p>
            <a:r>
              <a:rPr lang="et-EE" dirty="0"/>
              <a:t>Kuidas saada taastusravi uuringusse kontrollgrupp?</a:t>
            </a:r>
          </a:p>
          <a:p>
            <a:r>
              <a:rPr lang="et-EE" dirty="0"/>
              <a:t>Kas piisab diagnoosist või peaks objektiviseerima funktsioone ja tegevust ja osalust?</a:t>
            </a:r>
          </a:p>
          <a:p>
            <a:r>
              <a:rPr lang="et-EE" b="1" dirty="0">
                <a:solidFill>
                  <a:schemeClr val="accent2"/>
                </a:solidFill>
              </a:rPr>
              <a:t>Vajalik on rahvusvaheline teadlaste koostöö, mis aitab uurida ja analüüsida erinevate ravipraktikate efektiivsust, et parandada taastusravi ja puuetega inimestele pakutavate teenuste kvaliteeti.</a:t>
            </a:r>
            <a:endParaRPr lang="et-EE" dirty="0">
              <a:solidFill>
                <a:schemeClr val="accent2"/>
              </a:solidFill>
            </a:endParaRPr>
          </a:p>
        </p:txBody>
      </p:sp>
      <p:pic>
        <p:nvPicPr>
          <p:cNvPr id="4" name="Pilt 3">
            <a:extLst>
              <a:ext uri="{FF2B5EF4-FFF2-40B4-BE49-F238E27FC236}">
                <a16:creationId xmlns:a16="http://schemas.microsoft.com/office/drawing/2014/main" id="{536EB069-07AF-A62A-95A6-48E76CF34E3D}"/>
              </a:ext>
            </a:extLst>
          </p:cNvPr>
          <p:cNvPicPr>
            <a:picLocks noChangeAspect="1"/>
          </p:cNvPicPr>
          <p:nvPr/>
        </p:nvPicPr>
        <p:blipFill>
          <a:blip r:embed="rId2"/>
          <a:stretch>
            <a:fillRect/>
          </a:stretch>
        </p:blipFill>
        <p:spPr>
          <a:xfrm>
            <a:off x="8016240" y="2375852"/>
            <a:ext cx="3295015" cy="3295015"/>
          </a:xfrm>
          <a:prstGeom prst="rect">
            <a:avLst/>
          </a:prstGeom>
        </p:spPr>
      </p:pic>
    </p:spTree>
    <p:extLst>
      <p:ext uri="{BB962C8B-B14F-4D97-AF65-F5344CB8AC3E}">
        <p14:creationId xmlns:p14="http://schemas.microsoft.com/office/powerpoint/2010/main" val="90128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22F21AE-7295-918E-9433-AFAE9BE555C8}"/>
              </a:ext>
            </a:extLst>
          </p:cNvPr>
          <p:cNvSpPr>
            <a:spLocks noGrp="1"/>
          </p:cNvSpPr>
          <p:nvPr>
            <p:ph type="title"/>
          </p:nvPr>
        </p:nvSpPr>
        <p:spPr/>
        <p:txBody>
          <a:bodyPr>
            <a:normAutofit fontScale="90000"/>
          </a:bodyPr>
          <a:lstStyle/>
          <a:p>
            <a:r>
              <a:rPr lang="et-EE" dirty="0"/>
              <a:t>Funktsioonide objektiivne hindamine </a:t>
            </a:r>
            <a:br>
              <a:rPr lang="et-EE" dirty="0"/>
            </a:br>
            <a:r>
              <a:rPr lang="et-EE" dirty="0"/>
              <a:t>ja targad otsused- </a:t>
            </a:r>
            <a:r>
              <a:rPr lang="et-EE" b="1" dirty="0">
                <a:solidFill>
                  <a:schemeClr val="accent2"/>
                </a:solidFill>
              </a:rPr>
              <a:t>KELLELE JA MIS TOIMIB</a:t>
            </a:r>
            <a:r>
              <a:rPr lang="et-EE" dirty="0">
                <a:solidFill>
                  <a:schemeClr val="accent2"/>
                </a:solidFill>
              </a:rPr>
              <a:t>?</a:t>
            </a:r>
          </a:p>
        </p:txBody>
      </p:sp>
      <p:sp>
        <p:nvSpPr>
          <p:cNvPr id="3" name="Sisu kohatäide 2">
            <a:extLst>
              <a:ext uri="{FF2B5EF4-FFF2-40B4-BE49-F238E27FC236}">
                <a16:creationId xmlns:a16="http://schemas.microsoft.com/office/drawing/2014/main" id="{E48E0B16-19E5-90F6-F426-CB9B203327C2}"/>
              </a:ext>
            </a:extLst>
          </p:cNvPr>
          <p:cNvSpPr>
            <a:spLocks noGrp="1"/>
          </p:cNvSpPr>
          <p:nvPr>
            <p:ph idx="1"/>
          </p:nvPr>
        </p:nvSpPr>
        <p:spPr>
          <a:xfrm>
            <a:off x="1097280" y="1845734"/>
            <a:ext cx="7114840" cy="4023360"/>
          </a:xfrm>
        </p:spPr>
        <p:txBody>
          <a:bodyPr>
            <a:normAutofit lnSpcReduction="10000"/>
          </a:bodyPr>
          <a:lstStyle/>
          <a:p>
            <a:r>
              <a:rPr lang="et-EE" dirty="0"/>
              <a:t>Põletikunäitajate skriinimine raviprotsessi dünaamika jälgimiseks, geneetilised testid prognoosi täpsustamiseks, kortisooli süljetest stressitaseme määramiseks jt</a:t>
            </a:r>
          </a:p>
          <a:p>
            <a:r>
              <a:rPr lang="et-EE" dirty="0" err="1"/>
              <a:t>fMRI</a:t>
            </a:r>
            <a:r>
              <a:rPr lang="et-EE" dirty="0"/>
              <a:t> muutused liigutusliku aktiivsuste visualiseerimiseks</a:t>
            </a:r>
          </a:p>
          <a:p>
            <a:r>
              <a:rPr lang="et-EE" dirty="0" err="1"/>
              <a:t>Laserdoppler</a:t>
            </a:r>
            <a:r>
              <a:rPr lang="et-EE" dirty="0"/>
              <a:t> verevarustuse hindamiseks</a:t>
            </a:r>
          </a:p>
          <a:p>
            <a:r>
              <a:rPr lang="et-EE" dirty="0" err="1"/>
              <a:t>Müomeetria</a:t>
            </a:r>
            <a:r>
              <a:rPr lang="et-EE" dirty="0"/>
              <a:t> lihaspinge hindamiseks</a:t>
            </a:r>
          </a:p>
          <a:p>
            <a:r>
              <a:rPr lang="et-EE" dirty="0"/>
              <a:t>ENMG närvide ja UH kõõluspatoloogia objektiviseerimiseks</a:t>
            </a:r>
          </a:p>
          <a:p>
            <a:r>
              <a:rPr lang="et-EE" dirty="0"/>
              <a:t>VAS- valu </a:t>
            </a:r>
            <a:r>
              <a:rPr lang="et-EE" dirty="0" err="1"/>
              <a:t>skriinimiseks</a:t>
            </a:r>
            <a:endParaRPr lang="et-EE" dirty="0"/>
          </a:p>
          <a:p>
            <a:r>
              <a:rPr lang="et-EE" dirty="0"/>
              <a:t>Pulsilaine mõõtmine – veresoonkonna seisundi hindamiseks</a:t>
            </a:r>
          </a:p>
          <a:p>
            <a:r>
              <a:rPr lang="et-EE" dirty="0"/>
              <a:t>jne, jne, jne</a:t>
            </a:r>
          </a:p>
        </p:txBody>
      </p:sp>
      <p:pic>
        <p:nvPicPr>
          <p:cNvPr id="2050" name="Picture 2">
            <a:extLst>
              <a:ext uri="{FF2B5EF4-FFF2-40B4-BE49-F238E27FC236}">
                <a16:creationId xmlns:a16="http://schemas.microsoft.com/office/drawing/2014/main" id="{7A0DF4D1-0BCA-998B-83FD-EFFA35BB3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20" y="1845734"/>
            <a:ext cx="294356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9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B49FE18-2DE3-E8C2-37D9-CD88AD32FBEB}"/>
              </a:ext>
            </a:extLst>
          </p:cNvPr>
          <p:cNvSpPr>
            <a:spLocks noGrp="1"/>
          </p:cNvSpPr>
          <p:nvPr>
            <p:ph type="title"/>
          </p:nvPr>
        </p:nvSpPr>
        <p:spPr/>
        <p:txBody>
          <a:bodyPr/>
          <a:lstStyle/>
          <a:p>
            <a:r>
              <a:rPr lang="et-EE" dirty="0"/>
              <a:t>Meedikute väljakutsed</a:t>
            </a:r>
          </a:p>
        </p:txBody>
      </p:sp>
      <p:sp>
        <p:nvSpPr>
          <p:cNvPr id="3" name="Sisu kohatäide 2">
            <a:extLst>
              <a:ext uri="{FF2B5EF4-FFF2-40B4-BE49-F238E27FC236}">
                <a16:creationId xmlns:a16="http://schemas.microsoft.com/office/drawing/2014/main" id="{11C3006F-FD4E-1FA9-1674-73D96956CE06}"/>
              </a:ext>
            </a:extLst>
          </p:cNvPr>
          <p:cNvSpPr>
            <a:spLocks noGrp="1"/>
          </p:cNvSpPr>
          <p:nvPr>
            <p:ph idx="1"/>
          </p:nvPr>
        </p:nvSpPr>
        <p:spPr>
          <a:xfrm>
            <a:off x="1097280" y="1845734"/>
            <a:ext cx="5122545" cy="4023360"/>
          </a:xfrm>
        </p:spPr>
        <p:txBody>
          <a:bodyPr>
            <a:normAutofit/>
          </a:bodyPr>
          <a:lstStyle/>
          <a:p>
            <a:r>
              <a:rPr lang="et-EE" dirty="0"/>
              <a:t>- valmisolek </a:t>
            </a:r>
            <a:r>
              <a:rPr lang="et-EE" dirty="0" err="1"/>
              <a:t>covid</a:t>
            </a:r>
            <a:r>
              <a:rPr lang="et-EE" dirty="0"/>
              <a:t> epideemia </a:t>
            </a:r>
            <a:r>
              <a:rPr lang="et-EE" b="1" dirty="0">
                <a:solidFill>
                  <a:schemeClr val="accent2"/>
                </a:solidFill>
              </a:rPr>
              <a:t>töökorralduse ja -sisu muudatusteks</a:t>
            </a:r>
            <a:r>
              <a:rPr lang="et-EE" dirty="0"/>
              <a:t>, sh. </a:t>
            </a:r>
            <a:r>
              <a:rPr lang="et-EE" dirty="0">
                <a:solidFill>
                  <a:schemeClr val="tx1"/>
                </a:solidFill>
              </a:rPr>
              <a:t>infektsioonhaiguste </a:t>
            </a:r>
            <a:r>
              <a:rPr lang="et-EE" dirty="0" err="1">
                <a:solidFill>
                  <a:schemeClr val="tx1"/>
                </a:solidFill>
              </a:rPr>
              <a:t>prioritiseerimine</a:t>
            </a:r>
            <a:r>
              <a:rPr lang="et-EE" dirty="0">
                <a:solidFill>
                  <a:schemeClr val="tx1"/>
                </a:solidFill>
              </a:rPr>
              <a:t> </a:t>
            </a:r>
            <a:r>
              <a:rPr lang="et-EE" dirty="0"/>
              <a:t>teiste taastusravi vajavate seisundite ees, aga ka viirusest või immuunreaktsioonidest põhjustatud autonoomse närvisüsteemi </a:t>
            </a:r>
            <a:r>
              <a:rPr lang="et-EE" dirty="0" err="1"/>
              <a:t>düsfunktsiooniga</a:t>
            </a:r>
            <a:r>
              <a:rPr lang="et-EE" dirty="0"/>
              <a:t> </a:t>
            </a:r>
            <a:r>
              <a:rPr lang="et-EE" b="1" dirty="0" err="1"/>
              <a:t>multiprobleemsete</a:t>
            </a:r>
            <a:r>
              <a:rPr lang="et-EE" b="1" dirty="0"/>
              <a:t> </a:t>
            </a:r>
            <a:r>
              <a:rPr lang="et-EE" dirty="0"/>
              <a:t>(sh väsimus, valud, südamerütmi- ja vererõhuprobleemid, seede-ja põiehäired) </a:t>
            </a:r>
            <a:r>
              <a:rPr lang="et-EE" b="1" dirty="0"/>
              <a:t>patsientide aitamine</a:t>
            </a:r>
          </a:p>
          <a:p>
            <a:r>
              <a:rPr lang="et-EE" dirty="0"/>
              <a:t>-  valmisolek </a:t>
            </a:r>
            <a:r>
              <a:rPr lang="et-EE" b="1" dirty="0">
                <a:solidFill>
                  <a:schemeClr val="accent2"/>
                </a:solidFill>
              </a:rPr>
              <a:t>sõjatrauma ohvrite </a:t>
            </a:r>
            <a:r>
              <a:rPr lang="et-EE" dirty="0"/>
              <a:t>aitamiseks </a:t>
            </a:r>
          </a:p>
          <a:p>
            <a:r>
              <a:rPr lang="et-EE" dirty="0"/>
              <a:t>-  </a:t>
            </a:r>
            <a:r>
              <a:rPr lang="et-EE" b="1" dirty="0"/>
              <a:t>enda tervise tasakaalu </a:t>
            </a:r>
            <a:r>
              <a:rPr lang="et-EE" dirty="0"/>
              <a:t>säilitamine ja leida aeg erialaseks arenguks</a:t>
            </a:r>
          </a:p>
          <a:p>
            <a:endParaRPr lang="et-EE" dirty="0"/>
          </a:p>
        </p:txBody>
      </p:sp>
      <p:pic>
        <p:nvPicPr>
          <p:cNvPr id="4" name="Pilt 3">
            <a:extLst>
              <a:ext uri="{FF2B5EF4-FFF2-40B4-BE49-F238E27FC236}">
                <a16:creationId xmlns:a16="http://schemas.microsoft.com/office/drawing/2014/main" id="{1FA6BE17-A877-E77C-C352-6E86C6B99F06}"/>
              </a:ext>
            </a:extLst>
          </p:cNvPr>
          <p:cNvPicPr>
            <a:picLocks noChangeAspect="1"/>
          </p:cNvPicPr>
          <p:nvPr/>
        </p:nvPicPr>
        <p:blipFill>
          <a:blip r:embed="rId2"/>
          <a:stretch>
            <a:fillRect/>
          </a:stretch>
        </p:blipFill>
        <p:spPr>
          <a:xfrm>
            <a:off x="6387025" y="1845734"/>
            <a:ext cx="4768655" cy="2589349"/>
          </a:xfrm>
          <a:prstGeom prst="rect">
            <a:avLst/>
          </a:prstGeom>
        </p:spPr>
      </p:pic>
      <p:sp>
        <p:nvSpPr>
          <p:cNvPr id="5" name="TextBox 4">
            <a:extLst>
              <a:ext uri="{FF2B5EF4-FFF2-40B4-BE49-F238E27FC236}">
                <a16:creationId xmlns:a16="http://schemas.microsoft.com/office/drawing/2014/main" id="{B704840D-8D05-628B-17DE-9854312071DA}"/>
              </a:ext>
            </a:extLst>
          </p:cNvPr>
          <p:cNvSpPr txBox="1"/>
          <p:nvPr/>
        </p:nvSpPr>
        <p:spPr>
          <a:xfrm>
            <a:off x="6474279" y="4784271"/>
            <a:ext cx="4457700" cy="646331"/>
          </a:xfrm>
          <a:prstGeom prst="rect">
            <a:avLst/>
          </a:prstGeom>
          <a:noFill/>
        </p:spPr>
        <p:txBody>
          <a:bodyPr wrap="square" rtlCol="0">
            <a:spAutoFit/>
          </a:bodyPr>
          <a:lstStyle/>
          <a:p>
            <a:r>
              <a:rPr lang="et-EE" sz="1200" i="1" dirty="0">
                <a:hlinkClick r:id="rId3"/>
              </a:rPr>
              <a:t>https://caregivingclub.com/how-to-conquer-anxiety-by-replacing-fear-with-control/</a:t>
            </a:r>
            <a:endParaRPr lang="et-EE" sz="1200" i="1" dirty="0"/>
          </a:p>
          <a:p>
            <a:endParaRPr lang="et-EE" sz="1200" i="1" dirty="0"/>
          </a:p>
        </p:txBody>
      </p:sp>
    </p:spTree>
    <p:extLst>
      <p:ext uri="{BB962C8B-B14F-4D97-AF65-F5344CB8AC3E}">
        <p14:creationId xmlns:p14="http://schemas.microsoft.com/office/powerpoint/2010/main" val="776856110"/>
      </p:ext>
    </p:extLst>
  </p:cSld>
  <p:clrMapOvr>
    <a:masterClrMapping/>
  </p:clrMapOvr>
</p:sld>
</file>

<file path=ppt/theme/theme1.xml><?xml version="1.0" encoding="utf-8"?>
<a:theme xmlns:a="http://schemas.openxmlformats.org/drawingml/2006/main" name="Tagasivaade">
  <a:themeElements>
    <a:clrScheme name="Tagasivaad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agasivaad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gasivaad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1304</TotalTime>
  <Words>871</Words>
  <Application>Microsoft Office PowerPoint</Application>
  <PresentationFormat>Laiekraan</PresentationFormat>
  <Paragraphs>76</Paragraphs>
  <Slides>11</Slides>
  <Notes>0</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11</vt:i4>
      </vt:variant>
    </vt:vector>
  </HeadingPairs>
  <TitlesOfParts>
    <vt:vector size="14" baseType="lpstr">
      <vt:lpstr>Calibri</vt:lpstr>
      <vt:lpstr>Calibri Light</vt:lpstr>
      <vt:lpstr>Tagasivaade</vt:lpstr>
      <vt:lpstr>Eesti  Taastusarstide Selts   </vt:lpstr>
      <vt:lpstr>Taastusravi- vana või noor eriala?</vt:lpstr>
      <vt:lpstr>Taastusravi kui eriala. Kust me tuleme?</vt:lpstr>
      <vt:lpstr>Eesti taastusravi eriala kasvamine ja  arengute ajajoon</vt:lpstr>
      <vt:lpstr>Mis eristab taastusravi?</vt:lpstr>
      <vt:lpstr>Tasakaal, mitte vastandamine</vt:lpstr>
      <vt:lpstr>Miks taastusravi toimib?  Mis taastusravis toimib?</vt:lpstr>
      <vt:lpstr>Funktsioonide objektiivne hindamine  ja targad otsused- KELLELE JA MIS TOIMIB?</vt:lpstr>
      <vt:lpstr>Meedikute väljakutsed</vt:lpstr>
      <vt:lpstr>    2022- ETAS aktiivne juubeliaasta</vt:lpstr>
      <vt:lpstr>2022-2023 jätkuvad teemad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Varje-Riin Tuulik</dc:creator>
  <cp:lastModifiedBy>Varje-Riin Tuulik</cp:lastModifiedBy>
  <cp:revision>218</cp:revision>
  <dcterms:created xsi:type="dcterms:W3CDTF">2021-02-25T16:48:08Z</dcterms:created>
  <dcterms:modified xsi:type="dcterms:W3CDTF">2025-10-01T12:09:12Z</dcterms:modified>
</cp:coreProperties>
</file>